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256" r:id="rId2"/>
    <p:sldId id="353" r:id="rId3"/>
    <p:sldId id="2128" r:id="rId4"/>
    <p:sldId id="2125" r:id="rId5"/>
    <p:sldId id="2126" r:id="rId6"/>
    <p:sldId id="2127" r:id="rId7"/>
    <p:sldId id="2095" r:id="rId8"/>
    <p:sldId id="2097" r:id="rId9"/>
    <p:sldId id="2111" r:id="rId10"/>
    <p:sldId id="2187" r:id="rId11"/>
    <p:sldId id="2112" r:id="rId12"/>
    <p:sldId id="2113" r:id="rId13"/>
    <p:sldId id="2098" r:id="rId14"/>
    <p:sldId id="2114" r:id="rId15"/>
    <p:sldId id="2115" r:id="rId16"/>
    <p:sldId id="2117" r:id="rId17"/>
    <p:sldId id="2116" r:id="rId18"/>
    <p:sldId id="2118" r:id="rId19"/>
    <p:sldId id="2119" r:id="rId20"/>
    <p:sldId id="2120" r:id="rId21"/>
    <p:sldId id="2121" r:id="rId22"/>
    <p:sldId id="2122" r:id="rId23"/>
    <p:sldId id="2123" r:id="rId24"/>
    <p:sldId id="2124" r:id="rId25"/>
    <p:sldId id="2104" r:id="rId26"/>
    <p:sldId id="2110" r:id="rId27"/>
    <p:sldId id="2099" r:id="rId28"/>
    <p:sldId id="2100" r:id="rId29"/>
    <p:sldId id="2101" r:id="rId30"/>
    <p:sldId id="2103" r:id="rId31"/>
    <p:sldId id="2129" r:id="rId32"/>
    <p:sldId id="2105" r:id="rId33"/>
    <p:sldId id="2109" r:id="rId34"/>
    <p:sldId id="2108" r:id="rId35"/>
    <p:sldId id="2106" r:id="rId36"/>
    <p:sldId id="2107" r:id="rId37"/>
    <p:sldId id="2166" r:id="rId38"/>
    <p:sldId id="2167" r:id="rId39"/>
    <p:sldId id="2169" r:id="rId40"/>
    <p:sldId id="2093" r:id="rId41"/>
    <p:sldId id="2172" r:id="rId42"/>
    <p:sldId id="2161" r:id="rId43"/>
    <p:sldId id="2165" r:id="rId44"/>
    <p:sldId id="2176" r:id="rId45"/>
    <p:sldId id="2164" r:id="rId46"/>
    <p:sldId id="2177" r:id="rId47"/>
    <p:sldId id="2178" r:id="rId48"/>
    <p:sldId id="2174" r:id="rId49"/>
    <p:sldId id="2173" r:id="rId50"/>
    <p:sldId id="2179" r:id="rId51"/>
    <p:sldId id="2180" r:id="rId52"/>
    <p:sldId id="2059" r:id="rId53"/>
    <p:sldId id="2181" r:id="rId54"/>
    <p:sldId id="2182" r:id="rId55"/>
    <p:sldId id="2183" r:id="rId56"/>
    <p:sldId id="2184" r:id="rId57"/>
    <p:sldId id="2185" r:id="rId58"/>
    <p:sldId id="2168" r:id="rId59"/>
    <p:sldId id="2186"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81"/>
    <p:restoredTop sz="85429" autoAdjust="0"/>
  </p:normalViewPr>
  <p:slideViewPr>
    <p:cSldViewPr snapToGrid="0" snapToObjects="1">
      <p:cViewPr varScale="1">
        <p:scale>
          <a:sx n="94" d="100"/>
          <a:sy n="94" d="100"/>
        </p:scale>
        <p:origin x="1470" y="78"/>
      </p:cViewPr>
      <p:guideLst>
        <p:guide orient="horz" pos="2160"/>
        <p:guide pos="3840"/>
      </p:guideLst>
    </p:cSldViewPr>
  </p:slideViewPr>
  <p:notesTextViewPr>
    <p:cViewPr>
      <p:scale>
        <a:sx n="1" d="1"/>
        <a:sy n="1" d="1"/>
      </p:scale>
      <p:origin x="0" y="0"/>
    </p:cViewPr>
  </p:notesTextViewPr>
  <p:sorterViewPr>
    <p:cViewPr>
      <p:scale>
        <a:sx n="100" d="100"/>
        <a:sy n="100" d="100"/>
      </p:scale>
      <p:origin x="0" y="-408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F93E13-6BA9-9F4B-BC46-D563558962A2}" type="datetimeFigureOut">
              <a:rPr kumimoji="1" lang="zh-CN" altLang="en-US" smtClean="0"/>
              <a:t>2024/4/19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A19EBE-46F6-1B4A-B939-8F944DB13322}" type="slidenum">
              <a:rPr kumimoji="1" lang="zh-CN" altLang="en-US" smtClean="0"/>
              <a:t>‹#›</a:t>
            </a:fld>
            <a:endParaRPr kumimoji="1" lang="zh-CN" altLang="en-US"/>
          </a:p>
        </p:txBody>
      </p:sp>
    </p:spTree>
    <p:extLst>
      <p:ext uri="{BB962C8B-B14F-4D97-AF65-F5344CB8AC3E}">
        <p14:creationId xmlns:p14="http://schemas.microsoft.com/office/powerpoint/2010/main" val="1164903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FA19EBE-46F6-1B4A-B939-8F944DB13322}" type="slidenum">
              <a:rPr kumimoji="1" lang="zh-CN" altLang="en-US" smtClean="0"/>
              <a:t>1</a:t>
            </a:fld>
            <a:endParaRPr kumimoji="1" lang="zh-CN" altLang="en-US"/>
          </a:p>
        </p:txBody>
      </p:sp>
    </p:spTree>
    <p:extLst>
      <p:ext uri="{BB962C8B-B14F-4D97-AF65-F5344CB8AC3E}">
        <p14:creationId xmlns:p14="http://schemas.microsoft.com/office/powerpoint/2010/main" val="1985682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11</a:t>
            </a:fld>
            <a:endParaRPr lang="zh-CN" altLang="en-US"/>
          </a:p>
        </p:txBody>
      </p:sp>
    </p:spTree>
    <p:extLst>
      <p:ext uri="{BB962C8B-B14F-4D97-AF65-F5344CB8AC3E}">
        <p14:creationId xmlns:p14="http://schemas.microsoft.com/office/powerpoint/2010/main" val="42187086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12</a:t>
            </a:fld>
            <a:endParaRPr lang="zh-CN" altLang="en-US"/>
          </a:p>
        </p:txBody>
      </p:sp>
    </p:spTree>
    <p:extLst>
      <p:ext uri="{BB962C8B-B14F-4D97-AF65-F5344CB8AC3E}">
        <p14:creationId xmlns:p14="http://schemas.microsoft.com/office/powerpoint/2010/main" val="2151016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3200" b="1" dirty="0">
                <a:solidFill>
                  <a:srgbClr val="191B1F"/>
                </a:solidFill>
                <a:latin typeface="-apple-system"/>
              </a:rPr>
              <a:t>Are Emerged Abilities of Large Language Models a Mirage?</a:t>
            </a:r>
            <a:endParaRPr lang="en-US" altLang="zh-CN" sz="3200" b="1" i="0" dirty="0">
              <a:solidFill>
                <a:srgbClr val="191B1F"/>
              </a:solidFill>
              <a:effectLst/>
              <a:latin typeface="-apple-system"/>
            </a:endParaRPr>
          </a:p>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13</a:t>
            </a:fld>
            <a:endParaRPr lang="zh-CN" altLang="en-US"/>
          </a:p>
        </p:txBody>
      </p:sp>
    </p:spTree>
    <p:extLst>
      <p:ext uri="{BB962C8B-B14F-4D97-AF65-F5344CB8AC3E}">
        <p14:creationId xmlns:p14="http://schemas.microsoft.com/office/powerpoint/2010/main" val="21594939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3200" b="1" dirty="0">
                <a:solidFill>
                  <a:srgbClr val="191B1F"/>
                </a:solidFill>
                <a:latin typeface="-apple-system"/>
              </a:rPr>
              <a:t>Are Emerged Abilities of Large Language Models a Mirage?</a:t>
            </a:r>
            <a:endParaRPr lang="en-US" altLang="zh-CN" sz="3200" b="1" i="0" dirty="0">
              <a:solidFill>
                <a:srgbClr val="191B1F"/>
              </a:solidFill>
              <a:effectLst/>
              <a:latin typeface="-apple-system"/>
            </a:endParaRPr>
          </a:p>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14</a:t>
            </a:fld>
            <a:endParaRPr lang="zh-CN" altLang="en-US"/>
          </a:p>
        </p:txBody>
      </p:sp>
    </p:spTree>
    <p:extLst>
      <p:ext uri="{BB962C8B-B14F-4D97-AF65-F5344CB8AC3E}">
        <p14:creationId xmlns:p14="http://schemas.microsoft.com/office/powerpoint/2010/main" val="876587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3200" b="1" dirty="0">
                <a:solidFill>
                  <a:srgbClr val="191B1F"/>
                </a:solidFill>
                <a:latin typeface="-apple-system"/>
              </a:rPr>
              <a:t>Are Emerged Abilities of Large Language Models a Mirage?</a:t>
            </a:r>
            <a:endParaRPr lang="en-US" altLang="zh-CN" sz="3200" b="1" i="0" dirty="0">
              <a:solidFill>
                <a:srgbClr val="191B1F"/>
              </a:solidFill>
              <a:effectLst/>
              <a:latin typeface="-apple-system"/>
            </a:endParaRPr>
          </a:p>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15</a:t>
            </a:fld>
            <a:endParaRPr lang="zh-CN" altLang="en-US"/>
          </a:p>
        </p:txBody>
      </p:sp>
    </p:spTree>
    <p:extLst>
      <p:ext uri="{BB962C8B-B14F-4D97-AF65-F5344CB8AC3E}">
        <p14:creationId xmlns:p14="http://schemas.microsoft.com/office/powerpoint/2010/main" val="12174280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3200" b="1" dirty="0">
                <a:solidFill>
                  <a:srgbClr val="191B1F"/>
                </a:solidFill>
                <a:latin typeface="-apple-system"/>
              </a:rPr>
              <a:t>Are Emerged Abilities of Large Language Models a Mirage?</a:t>
            </a:r>
            <a:endParaRPr lang="en-US" altLang="zh-CN" sz="3200" b="1" i="0" dirty="0">
              <a:solidFill>
                <a:srgbClr val="191B1F"/>
              </a:solidFill>
              <a:effectLst/>
              <a:latin typeface="-apple-system"/>
            </a:endParaRPr>
          </a:p>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16</a:t>
            </a:fld>
            <a:endParaRPr lang="zh-CN" altLang="en-US"/>
          </a:p>
        </p:txBody>
      </p:sp>
    </p:spTree>
    <p:extLst>
      <p:ext uri="{BB962C8B-B14F-4D97-AF65-F5344CB8AC3E}">
        <p14:creationId xmlns:p14="http://schemas.microsoft.com/office/powerpoint/2010/main" val="4288748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3200" b="1" dirty="0">
                <a:solidFill>
                  <a:srgbClr val="191B1F"/>
                </a:solidFill>
                <a:latin typeface="-apple-system"/>
              </a:rPr>
              <a:t>Are Emerged Abilities of Large Language Models a Mirage?</a:t>
            </a:r>
            <a:endParaRPr lang="en-US" altLang="zh-CN" sz="3200" b="1" i="0" dirty="0">
              <a:solidFill>
                <a:srgbClr val="191B1F"/>
              </a:solidFill>
              <a:effectLst/>
              <a:latin typeface="-apple-system"/>
            </a:endParaRPr>
          </a:p>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17</a:t>
            </a:fld>
            <a:endParaRPr lang="zh-CN" altLang="en-US"/>
          </a:p>
        </p:txBody>
      </p:sp>
    </p:spTree>
    <p:extLst>
      <p:ext uri="{BB962C8B-B14F-4D97-AF65-F5344CB8AC3E}">
        <p14:creationId xmlns:p14="http://schemas.microsoft.com/office/powerpoint/2010/main" val="1971046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3200" b="1" dirty="0">
                <a:solidFill>
                  <a:srgbClr val="191B1F"/>
                </a:solidFill>
                <a:latin typeface="-apple-system"/>
              </a:rPr>
              <a:t>Are Emerged Abilities of Large Language Models a Mirage?</a:t>
            </a:r>
            <a:endParaRPr lang="en-US" altLang="zh-CN" sz="3200" b="1" i="0" dirty="0">
              <a:solidFill>
                <a:srgbClr val="191B1F"/>
              </a:solidFill>
              <a:effectLst/>
              <a:latin typeface="-apple-system"/>
            </a:endParaRPr>
          </a:p>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18</a:t>
            </a:fld>
            <a:endParaRPr lang="zh-CN" altLang="en-US"/>
          </a:p>
        </p:txBody>
      </p:sp>
    </p:spTree>
    <p:extLst>
      <p:ext uri="{BB962C8B-B14F-4D97-AF65-F5344CB8AC3E}">
        <p14:creationId xmlns:p14="http://schemas.microsoft.com/office/powerpoint/2010/main" val="1297708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3200" b="1" dirty="0">
                <a:solidFill>
                  <a:srgbClr val="191B1F"/>
                </a:solidFill>
                <a:latin typeface="-apple-system"/>
              </a:rPr>
              <a:t>Are Emerged Abilities of Large Language Models a Mirage?</a:t>
            </a:r>
            <a:endParaRPr lang="en-US" altLang="zh-CN" sz="3200" b="1" i="0" dirty="0">
              <a:solidFill>
                <a:srgbClr val="191B1F"/>
              </a:solidFill>
              <a:effectLst/>
              <a:latin typeface="-apple-system"/>
            </a:endParaRPr>
          </a:p>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19</a:t>
            </a:fld>
            <a:endParaRPr lang="zh-CN" altLang="en-US"/>
          </a:p>
        </p:txBody>
      </p:sp>
    </p:spTree>
    <p:extLst>
      <p:ext uri="{BB962C8B-B14F-4D97-AF65-F5344CB8AC3E}">
        <p14:creationId xmlns:p14="http://schemas.microsoft.com/office/powerpoint/2010/main" val="31934333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3200" b="1" dirty="0">
                <a:solidFill>
                  <a:srgbClr val="191B1F"/>
                </a:solidFill>
                <a:latin typeface="-apple-system"/>
              </a:rPr>
              <a:t>Are Emerged Abilities of Large Language Models a Mirage?</a:t>
            </a:r>
            <a:endParaRPr lang="en-US" altLang="zh-CN" sz="3200" b="1" i="0" dirty="0">
              <a:solidFill>
                <a:srgbClr val="191B1F"/>
              </a:solidFill>
              <a:effectLst/>
              <a:latin typeface="-apple-system"/>
            </a:endParaRPr>
          </a:p>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20</a:t>
            </a:fld>
            <a:endParaRPr lang="zh-CN" altLang="en-US"/>
          </a:p>
        </p:txBody>
      </p:sp>
    </p:spTree>
    <p:extLst>
      <p:ext uri="{BB962C8B-B14F-4D97-AF65-F5344CB8AC3E}">
        <p14:creationId xmlns:p14="http://schemas.microsoft.com/office/powerpoint/2010/main" val="31018282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FA19EBE-46F6-1B4A-B939-8F944DB13322}" type="slidenum">
              <a:rPr kumimoji="1" lang="zh-CN" altLang="en-US" smtClean="0"/>
              <a:t>3</a:t>
            </a:fld>
            <a:endParaRPr kumimoji="1" lang="zh-CN" altLang="en-US"/>
          </a:p>
        </p:txBody>
      </p:sp>
    </p:spTree>
    <p:extLst>
      <p:ext uri="{BB962C8B-B14F-4D97-AF65-F5344CB8AC3E}">
        <p14:creationId xmlns:p14="http://schemas.microsoft.com/office/powerpoint/2010/main" val="13012719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3200" b="1" dirty="0">
                <a:solidFill>
                  <a:srgbClr val="191B1F"/>
                </a:solidFill>
                <a:latin typeface="-apple-system"/>
              </a:rPr>
              <a:t>Are Emerged Abilities of Large Language Models a Mirage?</a:t>
            </a:r>
            <a:endParaRPr lang="en-US" altLang="zh-CN" sz="3200" b="1" i="0" dirty="0">
              <a:solidFill>
                <a:srgbClr val="191B1F"/>
              </a:solidFill>
              <a:effectLst/>
              <a:latin typeface="-apple-system"/>
            </a:endParaRPr>
          </a:p>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21</a:t>
            </a:fld>
            <a:endParaRPr lang="zh-CN" altLang="en-US"/>
          </a:p>
        </p:txBody>
      </p:sp>
    </p:spTree>
    <p:extLst>
      <p:ext uri="{BB962C8B-B14F-4D97-AF65-F5344CB8AC3E}">
        <p14:creationId xmlns:p14="http://schemas.microsoft.com/office/powerpoint/2010/main" val="888676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3200" b="1" dirty="0">
                <a:solidFill>
                  <a:srgbClr val="191B1F"/>
                </a:solidFill>
                <a:latin typeface="-apple-system"/>
              </a:rPr>
              <a:t>Are Emerged Abilities of Large Language Models a Mirage?</a:t>
            </a:r>
            <a:endParaRPr lang="en-US" altLang="zh-CN" sz="3200" b="1" i="0" dirty="0">
              <a:solidFill>
                <a:srgbClr val="191B1F"/>
              </a:solidFill>
              <a:effectLst/>
              <a:latin typeface="-apple-system"/>
            </a:endParaRPr>
          </a:p>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22</a:t>
            </a:fld>
            <a:endParaRPr lang="zh-CN" altLang="en-US"/>
          </a:p>
        </p:txBody>
      </p:sp>
    </p:spTree>
    <p:extLst>
      <p:ext uri="{BB962C8B-B14F-4D97-AF65-F5344CB8AC3E}">
        <p14:creationId xmlns:p14="http://schemas.microsoft.com/office/powerpoint/2010/main" val="27609778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3200" b="1" dirty="0">
                <a:solidFill>
                  <a:srgbClr val="191B1F"/>
                </a:solidFill>
                <a:latin typeface="-apple-system"/>
              </a:rPr>
              <a:t>Are Emerged Abilities of Large Language Models a Mirage?</a:t>
            </a:r>
            <a:endParaRPr lang="en-US" altLang="zh-CN" sz="3200" b="1" i="0" dirty="0">
              <a:solidFill>
                <a:srgbClr val="191B1F"/>
              </a:solidFill>
              <a:effectLst/>
              <a:latin typeface="-apple-system"/>
            </a:endParaRPr>
          </a:p>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23</a:t>
            </a:fld>
            <a:endParaRPr lang="zh-CN" altLang="en-US"/>
          </a:p>
        </p:txBody>
      </p:sp>
    </p:spTree>
    <p:extLst>
      <p:ext uri="{BB962C8B-B14F-4D97-AF65-F5344CB8AC3E}">
        <p14:creationId xmlns:p14="http://schemas.microsoft.com/office/powerpoint/2010/main" val="15057256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3200" b="1" dirty="0">
                <a:solidFill>
                  <a:srgbClr val="191B1F"/>
                </a:solidFill>
                <a:latin typeface="-apple-system"/>
              </a:rPr>
              <a:t>Are Emerged Abilities of Large Language Models a Mirage?</a:t>
            </a:r>
            <a:endParaRPr lang="en-US" altLang="zh-CN" sz="3200" b="1" i="0" dirty="0">
              <a:solidFill>
                <a:srgbClr val="191B1F"/>
              </a:solidFill>
              <a:effectLst/>
              <a:latin typeface="-apple-system"/>
            </a:endParaRPr>
          </a:p>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24</a:t>
            </a:fld>
            <a:endParaRPr lang="zh-CN" altLang="en-US"/>
          </a:p>
        </p:txBody>
      </p:sp>
    </p:spTree>
    <p:extLst>
      <p:ext uri="{BB962C8B-B14F-4D97-AF65-F5344CB8AC3E}">
        <p14:creationId xmlns:p14="http://schemas.microsoft.com/office/powerpoint/2010/main" val="40807150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3200" b="1" dirty="0">
                <a:solidFill>
                  <a:srgbClr val="000000"/>
                </a:solidFill>
                <a:latin typeface="Times New Roman" panose="02020603050405020304" pitchFamily="18" charset="0"/>
                <a:cs typeface="Times New Roman" panose="02020603050405020304" pitchFamily="18" charset="0"/>
              </a:rPr>
              <a:t>苏剑林</a:t>
            </a:r>
            <a:r>
              <a:rPr kumimoji="1" lang="en-US" altLang="zh-CN" sz="3200" b="1" dirty="0">
                <a:solidFill>
                  <a:srgbClr val="000000"/>
                </a:solidFill>
                <a:latin typeface="Times New Roman" panose="02020603050405020304" pitchFamily="18" charset="0"/>
                <a:cs typeface="Times New Roman" panose="02020603050405020304" pitchFamily="18" charset="0"/>
              </a:rPr>
              <a:t>+KIMI</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25</a:t>
            </a:fld>
            <a:endParaRPr lang="zh-CN" altLang="en-US"/>
          </a:p>
        </p:txBody>
      </p:sp>
    </p:spTree>
    <p:extLst>
      <p:ext uri="{BB962C8B-B14F-4D97-AF65-F5344CB8AC3E}">
        <p14:creationId xmlns:p14="http://schemas.microsoft.com/office/powerpoint/2010/main" val="3975380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26</a:t>
            </a:fld>
            <a:endParaRPr lang="zh-CN" altLang="en-US"/>
          </a:p>
        </p:txBody>
      </p:sp>
    </p:spTree>
    <p:extLst>
      <p:ext uri="{BB962C8B-B14F-4D97-AF65-F5344CB8AC3E}">
        <p14:creationId xmlns:p14="http://schemas.microsoft.com/office/powerpoint/2010/main" val="1908394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3200" b="1" dirty="0">
                <a:solidFill>
                  <a:srgbClr val="191B1F"/>
                </a:solidFill>
                <a:latin typeface="-apple-system"/>
              </a:rPr>
              <a:t>Privacy Auditing with One (1) Training Run</a:t>
            </a:r>
            <a:endParaRPr lang="en-US" altLang="zh-CN" sz="3200" b="1" i="0" dirty="0">
              <a:solidFill>
                <a:srgbClr val="191B1F"/>
              </a:solidFill>
              <a:effectLst/>
              <a:latin typeface="-apple-system"/>
            </a:endParaRPr>
          </a:p>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27</a:t>
            </a:fld>
            <a:endParaRPr lang="zh-CN" altLang="en-US"/>
          </a:p>
        </p:txBody>
      </p:sp>
    </p:spTree>
    <p:extLst>
      <p:ext uri="{BB962C8B-B14F-4D97-AF65-F5344CB8AC3E}">
        <p14:creationId xmlns:p14="http://schemas.microsoft.com/office/powerpoint/2010/main" val="3158398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3200" b="1" dirty="0">
                <a:solidFill>
                  <a:srgbClr val="191B1F"/>
                </a:solidFill>
                <a:latin typeface="-apple-system"/>
              </a:rPr>
              <a:t>Scaling Data-Constrained Language Models</a:t>
            </a:r>
            <a:endParaRPr lang="en-US" altLang="zh-CN" sz="3200" b="1" i="0" dirty="0">
              <a:solidFill>
                <a:srgbClr val="191B1F"/>
              </a:solidFill>
              <a:effectLst/>
              <a:latin typeface="-apple-system"/>
            </a:endParaRPr>
          </a:p>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28</a:t>
            </a:fld>
            <a:endParaRPr lang="zh-CN" altLang="en-US"/>
          </a:p>
        </p:txBody>
      </p:sp>
    </p:spTree>
    <p:extLst>
      <p:ext uri="{BB962C8B-B14F-4D97-AF65-F5344CB8AC3E}">
        <p14:creationId xmlns:p14="http://schemas.microsoft.com/office/powerpoint/2010/main" val="232543143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29</a:t>
            </a:fld>
            <a:endParaRPr lang="zh-CN" altLang="en-US"/>
          </a:p>
        </p:txBody>
      </p:sp>
    </p:spTree>
    <p:extLst>
      <p:ext uri="{BB962C8B-B14F-4D97-AF65-F5344CB8AC3E}">
        <p14:creationId xmlns:p14="http://schemas.microsoft.com/office/powerpoint/2010/main" val="13397351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3200" b="1" dirty="0" err="1"/>
              <a:t>DecodingTrust</a:t>
            </a:r>
            <a:r>
              <a:rPr lang="en-US" altLang="zh-CN" sz="3200" b="1" dirty="0"/>
              <a:t>: A Comprehensive Assessment of Trustworthiness in GPT Models</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3200" b="1" dirty="0" err="1"/>
              <a:t>ClimSim</a:t>
            </a:r>
            <a:r>
              <a:rPr lang="en-US" altLang="zh-CN" sz="3200" b="1" dirty="0"/>
              <a:t>: A Large Multi-scale Dataset for Hybrid Physics-ML Climate Emulation</a:t>
            </a:r>
          </a:p>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30</a:t>
            </a:fld>
            <a:endParaRPr lang="zh-CN" altLang="en-US"/>
          </a:p>
        </p:txBody>
      </p:sp>
    </p:spTree>
    <p:extLst>
      <p:ext uri="{BB962C8B-B14F-4D97-AF65-F5344CB8AC3E}">
        <p14:creationId xmlns:p14="http://schemas.microsoft.com/office/powerpoint/2010/main" val="26768437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4</a:t>
            </a:fld>
            <a:endParaRPr lang="zh-CN" altLang="en-US"/>
          </a:p>
        </p:txBody>
      </p:sp>
    </p:spTree>
    <p:extLst>
      <p:ext uri="{BB962C8B-B14F-4D97-AF65-F5344CB8AC3E}">
        <p14:creationId xmlns:p14="http://schemas.microsoft.com/office/powerpoint/2010/main" val="30327459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FA19EBE-46F6-1B4A-B939-8F944DB13322}" type="slidenum">
              <a:rPr kumimoji="1" lang="zh-CN" altLang="en-US" smtClean="0"/>
              <a:t>31</a:t>
            </a:fld>
            <a:endParaRPr kumimoji="1" lang="zh-CN" altLang="en-US"/>
          </a:p>
        </p:txBody>
      </p:sp>
    </p:spTree>
    <p:extLst>
      <p:ext uri="{BB962C8B-B14F-4D97-AF65-F5344CB8AC3E}">
        <p14:creationId xmlns:p14="http://schemas.microsoft.com/office/powerpoint/2010/main" val="149767722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en-US" altLang="zh-CN" sz="3200" b="1" dirty="0">
                <a:solidFill>
                  <a:srgbClr val="000000"/>
                </a:solidFill>
                <a:latin typeface="Times New Roman" panose="02020603050405020304" pitchFamily="18" charset="0"/>
                <a:cs typeface="Times New Roman" panose="02020603050405020304" pitchFamily="18" charset="0"/>
              </a:rPr>
              <a:t>Uncovering motifs of concurrent signaling </a:t>
            </a:r>
            <a:r>
              <a:rPr kumimoji="1" lang="en-US" altLang="zh-CN" sz="3200" b="1" dirty="0" err="1">
                <a:solidFill>
                  <a:srgbClr val="000000"/>
                </a:solidFill>
                <a:latin typeface="Times New Roman" panose="02020603050405020304" pitchFamily="18" charset="0"/>
                <a:cs typeface="Times New Roman" panose="02020603050405020304" pitchFamily="18" charset="0"/>
              </a:rPr>
              <a:t>acrossmultiple</a:t>
            </a:r>
            <a:r>
              <a:rPr kumimoji="1" lang="en-US" altLang="zh-CN" sz="3200" b="1" dirty="0">
                <a:solidFill>
                  <a:srgbClr val="000000"/>
                </a:solidFill>
                <a:latin typeface="Times New Roman" panose="02020603050405020304" pitchFamily="18" charset="0"/>
                <a:cs typeface="Times New Roman" panose="02020603050405020304" pitchFamily="18" charset="0"/>
              </a:rPr>
              <a:t> neuronal populations-</a:t>
            </a:r>
            <a:r>
              <a:rPr lang="en-US" altLang="zh-CN" sz="1200" b="0" i="0" kern="1200" dirty="0">
                <a:solidFill>
                  <a:schemeClr val="tx1"/>
                </a:solidFill>
                <a:effectLst/>
                <a:latin typeface="+mn-lt"/>
                <a:ea typeface="+mn-ea"/>
                <a:cs typeface="+mn-cs"/>
              </a:rPr>
              <a:t>spotlight</a:t>
            </a: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32</a:t>
            </a:fld>
            <a:endParaRPr lang="zh-CN" altLang="en-US"/>
          </a:p>
        </p:txBody>
      </p:sp>
    </p:spTree>
    <p:extLst>
      <p:ext uri="{BB962C8B-B14F-4D97-AF65-F5344CB8AC3E}">
        <p14:creationId xmlns:p14="http://schemas.microsoft.com/office/powerpoint/2010/main" val="11699548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en-US" altLang="zh-CN" sz="3200" b="1" dirty="0">
                <a:solidFill>
                  <a:srgbClr val="000000"/>
                </a:solidFill>
                <a:latin typeface="Times New Roman" panose="02020603050405020304" pitchFamily="18" charset="0"/>
                <a:cs typeface="Times New Roman" panose="02020603050405020304" pitchFamily="18" charset="0"/>
              </a:rPr>
              <a:t>Uncovering motifs of concurrent signaling </a:t>
            </a:r>
            <a:r>
              <a:rPr kumimoji="1" lang="en-US" altLang="zh-CN" sz="3200" b="1" dirty="0" err="1">
                <a:solidFill>
                  <a:srgbClr val="000000"/>
                </a:solidFill>
                <a:latin typeface="Times New Roman" panose="02020603050405020304" pitchFamily="18" charset="0"/>
                <a:cs typeface="Times New Roman" panose="02020603050405020304" pitchFamily="18" charset="0"/>
              </a:rPr>
              <a:t>acrossmultiple</a:t>
            </a:r>
            <a:r>
              <a:rPr kumimoji="1" lang="en-US" altLang="zh-CN" sz="3200" b="1" dirty="0">
                <a:solidFill>
                  <a:srgbClr val="000000"/>
                </a:solidFill>
                <a:latin typeface="Times New Roman" panose="02020603050405020304" pitchFamily="18" charset="0"/>
                <a:cs typeface="Times New Roman" panose="02020603050405020304" pitchFamily="18" charset="0"/>
              </a:rPr>
              <a:t> neuronal populations-</a:t>
            </a:r>
            <a:r>
              <a:rPr lang="en-US" altLang="zh-CN" sz="1200" b="0" i="0" kern="1200" dirty="0">
                <a:solidFill>
                  <a:schemeClr val="tx1"/>
                </a:solidFill>
                <a:effectLst/>
                <a:latin typeface="+mn-lt"/>
                <a:ea typeface="+mn-ea"/>
                <a:cs typeface="+mn-cs"/>
              </a:rPr>
              <a:t>spotlight</a:t>
            </a: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33</a:t>
            </a:fld>
            <a:endParaRPr lang="zh-CN" altLang="en-US"/>
          </a:p>
        </p:txBody>
      </p:sp>
    </p:spTree>
    <p:extLst>
      <p:ext uri="{BB962C8B-B14F-4D97-AF65-F5344CB8AC3E}">
        <p14:creationId xmlns:p14="http://schemas.microsoft.com/office/powerpoint/2010/main" val="23174638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en-US" altLang="zh-CN" sz="3200" b="1" dirty="0">
                <a:solidFill>
                  <a:srgbClr val="000000"/>
                </a:solidFill>
                <a:latin typeface="Times New Roman" panose="02020603050405020304" pitchFamily="18" charset="0"/>
                <a:cs typeface="Times New Roman" panose="02020603050405020304" pitchFamily="18" charset="0"/>
              </a:rPr>
              <a:t>An information-theoretic quantification of the content of communication between brain regions</a:t>
            </a:r>
          </a:p>
          <a:p>
            <a:pPr>
              <a:lnSpc>
                <a:spcPct val="150000"/>
              </a:lnSpc>
            </a:pPr>
            <a:r>
              <a:rPr kumimoji="1" lang="en-US" altLang="zh-CN" sz="3200" b="1" dirty="0">
                <a:solidFill>
                  <a:srgbClr val="000000"/>
                </a:solidFill>
                <a:latin typeface="Times New Roman" panose="02020603050405020304" pitchFamily="18" charset="0"/>
                <a:cs typeface="Times New Roman" panose="02020603050405020304" pitchFamily="18" charset="0"/>
              </a:rPr>
              <a:t>poster</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34</a:t>
            </a:fld>
            <a:endParaRPr lang="zh-CN" altLang="en-US"/>
          </a:p>
        </p:txBody>
      </p:sp>
    </p:spTree>
    <p:extLst>
      <p:ext uri="{BB962C8B-B14F-4D97-AF65-F5344CB8AC3E}">
        <p14:creationId xmlns:p14="http://schemas.microsoft.com/office/powerpoint/2010/main" val="7386149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en-US" altLang="zh-CN" sz="3200" b="1" dirty="0">
                <a:solidFill>
                  <a:srgbClr val="000000"/>
                </a:solidFill>
                <a:latin typeface="Times New Roman" panose="02020603050405020304" pitchFamily="18" charset="0"/>
                <a:cs typeface="Times New Roman" panose="02020603050405020304" pitchFamily="18" charset="0"/>
              </a:rPr>
              <a:t>Plug-and-Play Stability for Intracortical Brain-Computer Interfaces: A One-Year Demonstration of Seamless Brain-to-Text Communication</a:t>
            </a:r>
          </a:p>
          <a:p>
            <a:pPr>
              <a:lnSpc>
                <a:spcPct val="150000"/>
              </a:lnSpc>
            </a:pPr>
            <a:r>
              <a:rPr kumimoji="1" lang="en-US" altLang="zh-CN" sz="3200" b="1" dirty="0">
                <a:solidFill>
                  <a:srgbClr val="000000"/>
                </a:solidFill>
                <a:latin typeface="Times New Roman" panose="02020603050405020304" pitchFamily="18" charset="0"/>
                <a:cs typeface="Times New Roman" panose="02020603050405020304" pitchFamily="18" charset="0"/>
              </a:rPr>
              <a:t>https://papers.cool/venue/STqaMqhtDi@OpenReview</a:t>
            </a: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3200" b="1" dirty="0">
                <a:solidFill>
                  <a:srgbClr val="333333"/>
                </a:solidFill>
                <a:latin typeface="Noto Sans"/>
              </a:rPr>
              <a:t>spotlight</a:t>
            </a:r>
            <a:endParaRPr lang="zh-CN" altLang="en-US" sz="3200" b="1" dirty="0"/>
          </a:p>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35</a:t>
            </a:fld>
            <a:endParaRPr lang="zh-CN" altLang="en-US"/>
          </a:p>
        </p:txBody>
      </p:sp>
    </p:spTree>
    <p:extLst>
      <p:ext uri="{BB962C8B-B14F-4D97-AF65-F5344CB8AC3E}">
        <p14:creationId xmlns:p14="http://schemas.microsoft.com/office/powerpoint/2010/main" val="1927222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36</a:t>
            </a:fld>
            <a:endParaRPr lang="zh-CN" altLang="en-US"/>
          </a:p>
        </p:txBody>
      </p:sp>
    </p:spTree>
    <p:extLst>
      <p:ext uri="{BB962C8B-B14F-4D97-AF65-F5344CB8AC3E}">
        <p14:creationId xmlns:p14="http://schemas.microsoft.com/office/powerpoint/2010/main" val="23295724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37</a:t>
            </a:fld>
            <a:endParaRPr lang="zh-CN" altLang="en-US"/>
          </a:p>
        </p:txBody>
      </p:sp>
    </p:spTree>
    <p:extLst>
      <p:ext uri="{BB962C8B-B14F-4D97-AF65-F5344CB8AC3E}">
        <p14:creationId xmlns:p14="http://schemas.microsoft.com/office/powerpoint/2010/main" val="641102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38</a:t>
            </a:fld>
            <a:endParaRPr lang="zh-CN" altLang="en-US"/>
          </a:p>
        </p:txBody>
      </p:sp>
    </p:spTree>
    <p:extLst>
      <p:ext uri="{BB962C8B-B14F-4D97-AF65-F5344CB8AC3E}">
        <p14:creationId xmlns:p14="http://schemas.microsoft.com/office/powerpoint/2010/main" val="13574942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39</a:t>
            </a:fld>
            <a:endParaRPr lang="zh-CN" altLang="en-US"/>
          </a:p>
        </p:txBody>
      </p:sp>
    </p:spTree>
    <p:extLst>
      <p:ext uri="{BB962C8B-B14F-4D97-AF65-F5344CB8AC3E}">
        <p14:creationId xmlns:p14="http://schemas.microsoft.com/office/powerpoint/2010/main" val="6844824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40</a:t>
            </a:fld>
            <a:endParaRPr lang="zh-CN" altLang="en-US"/>
          </a:p>
        </p:txBody>
      </p:sp>
    </p:spTree>
    <p:extLst>
      <p:ext uri="{BB962C8B-B14F-4D97-AF65-F5344CB8AC3E}">
        <p14:creationId xmlns:p14="http://schemas.microsoft.com/office/powerpoint/2010/main" val="2407269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5</a:t>
            </a:fld>
            <a:endParaRPr lang="zh-CN" altLang="en-US"/>
          </a:p>
        </p:txBody>
      </p:sp>
    </p:spTree>
    <p:extLst>
      <p:ext uri="{BB962C8B-B14F-4D97-AF65-F5344CB8AC3E}">
        <p14:creationId xmlns:p14="http://schemas.microsoft.com/office/powerpoint/2010/main" val="20703872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41</a:t>
            </a:fld>
            <a:endParaRPr lang="zh-CN" altLang="en-US"/>
          </a:p>
        </p:txBody>
      </p:sp>
    </p:spTree>
    <p:extLst>
      <p:ext uri="{BB962C8B-B14F-4D97-AF65-F5344CB8AC3E}">
        <p14:creationId xmlns:p14="http://schemas.microsoft.com/office/powerpoint/2010/main" val="17798518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3200" dirty="0">
                <a:latin typeface="NimbusRomNo9L-Medi"/>
              </a:rPr>
              <a:t>The neural tokenizer</a:t>
            </a:r>
            <a:r>
              <a:rPr lang="zh-CN" altLang="en-US" sz="3200" dirty="0">
                <a:latin typeface="NimbusRomNo9L-Medi"/>
              </a:rPr>
              <a:t>： </a:t>
            </a:r>
            <a:r>
              <a:rPr lang="zh-CN" altLang="en-US" sz="3200" dirty="0"/>
              <a:t>以每次发放的事件为单位编码神经序号和时间戳（避免</a:t>
            </a:r>
            <a:r>
              <a:rPr lang="en-US" altLang="zh-CN" sz="3200" dirty="0"/>
              <a:t>binning</a:t>
            </a:r>
            <a:r>
              <a:rPr lang="zh-CN" altLang="en-US" sz="3200" dirty="0"/>
              <a:t>的参数选择以及稀疏发放带来的浪费）</a:t>
            </a:r>
            <a:endParaRPr lang="en-US" altLang="zh-CN" sz="32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Building the latent space</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Compressing the input sequence</a:t>
            </a:r>
            <a:r>
              <a:rPr lang="zh-CN" altLang="en-US" sz="1200" b="0" i="0" u="none" strike="noStrike" kern="1200" baseline="0" dirty="0">
                <a:solidFill>
                  <a:schemeClr val="tx1"/>
                </a:solidFill>
                <a:latin typeface="+mn-lt"/>
                <a:ea typeface="+mn-ea"/>
                <a:cs typeface="+mn-cs"/>
              </a:rPr>
              <a:t>：将较长的原始序列表征压缩到较短的</a:t>
            </a:r>
            <a:r>
              <a:rPr lang="en-US" altLang="zh-CN" sz="1200" b="0" i="0" u="none" strike="noStrike" kern="1200" baseline="0" dirty="0">
                <a:solidFill>
                  <a:schemeClr val="tx1"/>
                </a:solidFill>
                <a:latin typeface="+mn-lt"/>
                <a:ea typeface="+mn-ea"/>
                <a:cs typeface="+mn-cs"/>
              </a:rPr>
              <a:t>latent tokens</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Attention in the latent space</a:t>
            </a:r>
            <a:r>
              <a:rPr lang="zh-CN" altLang="en-US" sz="1200" b="0" i="0" u="none" strike="noStrike" kern="1200" baseline="0" dirty="0">
                <a:solidFill>
                  <a:schemeClr val="tx1"/>
                </a:solidFill>
                <a:latin typeface="+mn-lt"/>
                <a:ea typeface="+mn-ea"/>
                <a:cs typeface="+mn-cs"/>
              </a:rPr>
              <a:t>：</a:t>
            </a:r>
            <a:endParaRPr kumimoji="1" lang="en-US" altLang="zh-CN" sz="1800" dirty="0">
              <a:latin typeface="STFangsong" charset="-122"/>
              <a:ea typeface="STFangsong" charset="-122"/>
            </a:endParaRPr>
          </a:p>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42</a:t>
            </a:fld>
            <a:endParaRPr lang="zh-CN" altLang="en-US"/>
          </a:p>
        </p:txBody>
      </p:sp>
    </p:spTree>
    <p:extLst>
      <p:ext uri="{BB962C8B-B14F-4D97-AF65-F5344CB8AC3E}">
        <p14:creationId xmlns:p14="http://schemas.microsoft.com/office/powerpoint/2010/main" val="9887810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3200" dirty="0">
                <a:latin typeface="NimbusRomNo9L-Medi"/>
              </a:rPr>
              <a:t>The neural tokenizer</a:t>
            </a:r>
            <a:r>
              <a:rPr lang="zh-CN" altLang="en-US" sz="3200" dirty="0">
                <a:latin typeface="NimbusRomNo9L-Medi"/>
              </a:rPr>
              <a:t>： </a:t>
            </a:r>
            <a:r>
              <a:rPr lang="zh-CN" altLang="en-US" sz="3200" dirty="0"/>
              <a:t>以每次发放的事件为单位编码神经序号和时间戳（避免</a:t>
            </a:r>
            <a:r>
              <a:rPr lang="en-US" altLang="zh-CN" sz="3200" dirty="0"/>
              <a:t>binning</a:t>
            </a:r>
            <a:r>
              <a:rPr lang="zh-CN" altLang="en-US" sz="3200" dirty="0"/>
              <a:t>的参数选择以及稀疏发放带来的浪费）</a:t>
            </a:r>
            <a:endParaRPr lang="en-US" altLang="zh-CN" sz="32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Building the latent space</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Compressing the input sequence</a:t>
            </a:r>
            <a:r>
              <a:rPr lang="zh-CN" altLang="en-US" sz="1200" b="0" i="0" u="none" strike="noStrike" kern="1200" baseline="0" dirty="0">
                <a:solidFill>
                  <a:schemeClr val="tx1"/>
                </a:solidFill>
                <a:latin typeface="+mn-lt"/>
                <a:ea typeface="+mn-ea"/>
                <a:cs typeface="+mn-cs"/>
              </a:rPr>
              <a:t>：将较长的原始序列表征压缩到较短的</a:t>
            </a:r>
            <a:r>
              <a:rPr lang="en-US" altLang="zh-CN" sz="1200" b="0" i="0" u="none" strike="noStrike" kern="1200" baseline="0" dirty="0">
                <a:solidFill>
                  <a:schemeClr val="tx1"/>
                </a:solidFill>
                <a:latin typeface="+mn-lt"/>
                <a:ea typeface="+mn-ea"/>
                <a:cs typeface="+mn-cs"/>
              </a:rPr>
              <a:t>latent tokens</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Attention in the latent space</a:t>
            </a:r>
            <a:r>
              <a:rPr lang="zh-CN" altLang="en-US" sz="1200" b="0" i="0" u="none" strike="noStrike" kern="1200" baseline="0" dirty="0">
                <a:solidFill>
                  <a:schemeClr val="tx1"/>
                </a:solidFill>
                <a:latin typeface="+mn-lt"/>
                <a:ea typeface="+mn-ea"/>
                <a:cs typeface="+mn-cs"/>
              </a:rPr>
              <a:t>：</a:t>
            </a:r>
            <a:endParaRPr kumimoji="1" lang="en-US" altLang="zh-CN" sz="1800" dirty="0">
              <a:latin typeface="STFangsong" charset="-122"/>
              <a:ea typeface="STFangsong" charset="-122"/>
            </a:endParaRPr>
          </a:p>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43</a:t>
            </a:fld>
            <a:endParaRPr lang="zh-CN" altLang="en-US"/>
          </a:p>
        </p:txBody>
      </p:sp>
    </p:spTree>
    <p:extLst>
      <p:ext uri="{BB962C8B-B14F-4D97-AF65-F5344CB8AC3E}">
        <p14:creationId xmlns:p14="http://schemas.microsoft.com/office/powerpoint/2010/main" val="234057568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3200" dirty="0">
                <a:latin typeface="NimbusRomNo9L-Medi"/>
              </a:rPr>
              <a:t>The neural tokenizer</a:t>
            </a:r>
            <a:r>
              <a:rPr lang="zh-CN" altLang="en-US" sz="3200" dirty="0">
                <a:latin typeface="NimbusRomNo9L-Medi"/>
              </a:rPr>
              <a:t>： </a:t>
            </a:r>
            <a:r>
              <a:rPr lang="zh-CN" altLang="en-US" sz="3200" dirty="0"/>
              <a:t>以每次发放的事件为单位编码神经序号和时间戳（避免</a:t>
            </a:r>
            <a:r>
              <a:rPr lang="en-US" altLang="zh-CN" sz="3200" dirty="0"/>
              <a:t>binning</a:t>
            </a:r>
            <a:r>
              <a:rPr lang="zh-CN" altLang="en-US" sz="3200" dirty="0"/>
              <a:t>的参数选择以及稀疏发放带来的浪费）</a:t>
            </a:r>
            <a:endParaRPr lang="en-US" altLang="zh-CN" sz="3200"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Building the latent space</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Compressing the input sequence</a:t>
            </a:r>
            <a:r>
              <a:rPr lang="zh-CN" altLang="en-US" sz="1200" b="0" i="0" u="none" strike="noStrike" kern="1200" baseline="0" dirty="0">
                <a:solidFill>
                  <a:schemeClr val="tx1"/>
                </a:solidFill>
                <a:latin typeface="+mn-lt"/>
                <a:ea typeface="+mn-ea"/>
                <a:cs typeface="+mn-cs"/>
              </a:rPr>
              <a:t>：将较长的原始序列表征压缩到较短的</a:t>
            </a:r>
            <a:r>
              <a:rPr lang="en-US" altLang="zh-CN" sz="1200" b="0" i="0" u="none" strike="noStrike" kern="1200" baseline="0" dirty="0">
                <a:solidFill>
                  <a:schemeClr val="tx1"/>
                </a:solidFill>
                <a:latin typeface="+mn-lt"/>
                <a:ea typeface="+mn-ea"/>
                <a:cs typeface="+mn-cs"/>
              </a:rPr>
              <a:t>latent tokens</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Attention in the latent space</a:t>
            </a:r>
            <a:r>
              <a:rPr lang="zh-CN" altLang="en-US" sz="1200" b="0" i="0" u="none" strike="noStrike" kern="1200" baseline="0" dirty="0">
                <a:solidFill>
                  <a:schemeClr val="tx1"/>
                </a:solidFill>
                <a:latin typeface="+mn-lt"/>
                <a:ea typeface="+mn-ea"/>
                <a:cs typeface="+mn-cs"/>
              </a:rPr>
              <a:t>：</a:t>
            </a:r>
            <a:endParaRPr kumimoji="1" lang="en-US" altLang="zh-CN" sz="1800" dirty="0">
              <a:latin typeface="STFangsong" charset="-122"/>
              <a:ea typeface="STFangsong" charset="-122"/>
            </a:endParaRPr>
          </a:p>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44</a:t>
            </a:fld>
            <a:endParaRPr lang="zh-CN" altLang="en-US"/>
          </a:p>
        </p:txBody>
      </p:sp>
    </p:spTree>
    <p:extLst>
      <p:ext uri="{BB962C8B-B14F-4D97-AF65-F5344CB8AC3E}">
        <p14:creationId xmlns:p14="http://schemas.microsoft.com/office/powerpoint/2010/main" val="13398611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45</a:t>
            </a:fld>
            <a:endParaRPr lang="zh-CN" altLang="en-US"/>
          </a:p>
        </p:txBody>
      </p:sp>
    </p:spTree>
    <p:extLst>
      <p:ext uri="{BB962C8B-B14F-4D97-AF65-F5344CB8AC3E}">
        <p14:creationId xmlns:p14="http://schemas.microsoft.com/office/powerpoint/2010/main" val="310574821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Neural Data Transformer 2: Multi-context Pretraining for Neural Spiking Activity</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46</a:t>
            </a:fld>
            <a:endParaRPr lang="zh-CN" altLang="en-US"/>
          </a:p>
        </p:txBody>
      </p:sp>
    </p:spTree>
    <p:extLst>
      <p:ext uri="{BB962C8B-B14F-4D97-AF65-F5344CB8AC3E}">
        <p14:creationId xmlns:p14="http://schemas.microsoft.com/office/powerpoint/2010/main" val="19520023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47</a:t>
            </a:fld>
            <a:endParaRPr lang="zh-CN" altLang="en-US"/>
          </a:p>
        </p:txBody>
      </p:sp>
    </p:spTree>
    <p:extLst>
      <p:ext uri="{BB962C8B-B14F-4D97-AF65-F5344CB8AC3E}">
        <p14:creationId xmlns:p14="http://schemas.microsoft.com/office/powerpoint/2010/main" val="17798518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48</a:t>
            </a:fld>
            <a:endParaRPr lang="zh-CN" altLang="en-US"/>
          </a:p>
        </p:txBody>
      </p:sp>
    </p:spTree>
    <p:extLst>
      <p:ext uri="{BB962C8B-B14F-4D97-AF65-F5344CB8AC3E}">
        <p14:creationId xmlns:p14="http://schemas.microsoft.com/office/powerpoint/2010/main" val="23861471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49</a:t>
            </a:fld>
            <a:endParaRPr lang="zh-CN" altLang="en-US"/>
          </a:p>
        </p:txBody>
      </p:sp>
    </p:spTree>
    <p:extLst>
      <p:ext uri="{BB962C8B-B14F-4D97-AF65-F5344CB8AC3E}">
        <p14:creationId xmlns:p14="http://schemas.microsoft.com/office/powerpoint/2010/main" val="39659190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50</a:t>
            </a:fld>
            <a:endParaRPr lang="zh-CN" altLang="en-US"/>
          </a:p>
        </p:txBody>
      </p:sp>
    </p:spTree>
    <p:extLst>
      <p:ext uri="{BB962C8B-B14F-4D97-AF65-F5344CB8AC3E}">
        <p14:creationId xmlns:p14="http://schemas.microsoft.com/office/powerpoint/2010/main" val="162362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6</a:t>
            </a:fld>
            <a:endParaRPr lang="zh-CN" altLang="en-US"/>
          </a:p>
        </p:txBody>
      </p:sp>
    </p:spTree>
    <p:extLst>
      <p:ext uri="{BB962C8B-B14F-4D97-AF65-F5344CB8AC3E}">
        <p14:creationId xmlns:p14="http://schemas.microsoft.com/office/powerpoint/2010/main" val="21063208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51</a:t>
            </a:fld>
            <a:endParaRPr lang="zh-CN" altLang="en-US"/>
          </a:p>
        </p:txBody>
      </p:sp>
    </p:spTree>
    <p:extLst>
      <p:ext uri="{BB962C8B-B14F-4D97-AF65-F5344CB8AC3E}">
        <p14:creationId xmlns:p14="http://schemas.microsoft.com/office/powerpoint/2010/main" val="16934378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52</a:t>
            </a:fld>
            <a:endParaRPr lang="zh-CN" altLang="en-US"/>
          </a:p>
        </p:txBody>
      </p:sp>
    </p:spTree>
    <p:extLst>
      <p:ext uri="{BB962C8B-B14F-4D97-AF65-F5344CB8AC3E}">
        <p14:creationId xmlns:p14="http://schemas.microsoft.com/office/powerpoint/2010/main" val="35628123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53</a:t>
            </a:fld>
            <a:endParaRPr lang="zh-CN" altLang="en-US"/>
          </a:p>
        </p:txBody>
      </p:sp>
    </p:spTree>
    <p:extLst>
      <p:ext uri="{BB962C8B-B14F-4D97-AF65-F5344CB8AC3E}">
        <p14:creationId xmlns:p14="http://schemas.microsoft.com/office/powerpoint/2010/main" val="24072693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54</a:t>
            </a:fld>
            <a:endParaRPr lang="zh-CN" altLang="en-US"/>
          </a:p>
        </p:txBody>
      </p:sp>
    </p:spTree>
    <p:extLst>
      <p:ext uri="{BB962C8B-B14F-4D97-AF65-F5344CB8AC3E}">
        <p14:creationId xmlns:p14="http://schemas.microsoft.com/office/powerpoint/2010/main" val="177985187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55</a:t>
            </a:fld>
            <a:endParaRPr lang="zh-CN" altLang="en-US"/>
          </a:p>
        </p:txBody>
      </p:sp>
    </p:spTree>
    <p:extLst>
      <p:ext uri="{BB962C8B-B14F-4D97-AF65-F5344CB8AC3E}">
        <p14:creationId xmlns:p14="http://schemas.microsoft.com/office/powerpoint/2010/main" val="9887810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56</a:t>
            </a:fld>
            <a:endParaRPr lang="zh-CN" altLang="en-US"/>
          </a:p>
        </p:txBody>
      </p:sp>
    </p:spTree>
    <p:extLst>
      <p:ext uri="{BB962C8B-B14F-4D97-AF65-F5344CB8AC3E}">
        <p14:creationId xmlns:p14="http://schemas.microsoft.com/office/powerpoint/2010/main" val="18555524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57</a:t>
            </a:fld>
            <a:endParaRPr lang="zh-CN" altLang="en-US"/>
          </a:p>
        </p:txBody>
      </p:sp>
    </p:spTree>
    <p:extLst>
      <p:ext uri="{BB962C8B-B14F-4D97-AF65-F5344CB8AC3E}">
        <p14:creationId xmlns:p14="http://schemas.microsoft.com/office/powerpoint/2010/main" val="78953938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58</a:t>
            </a:fld>
            <a:endParaRPr lang="zh-CN" altLang="en-US"/>
          </a:p>
        </p:txBody>
      </p:sp>
    </p:spTree>
    <p:extLst>
      <p:ext uri="{BB962C8B-B14F-4D97-AF65-F5344CB8AC3E}">
        <p14:creationId xmlns:p14="http://schemas.microsoft.com/office/powerpoint/2010/main" val="32089485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59</a:t>
            </a:fld>
            <a:endParaRPr lang="zh-CN" altLang="en-US"/>
          </a:p>
        </p:txBody>
      </p:sp>
    </p:spTree>
    <p:extLst>
      <p:ext uri="{BB962C8B-B14F-4D97-AF65-F5344CB8AC3E}">
        <p14:creationId xmlns:p14="http://schemas.microsoft.com/office/powerpoint/2010/main" val="826140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en-US" altLang="zh-CN" sz="3200" b="1" dirty="0">
                <a:solidFill>
                  <a:srgbClr val="000000"/>
                </a:solidFill>
                <a:latin typeface="Times New Roman" panose="02020603050405020304" pitchFamily="18" charset="0"/>
                <a:cs typeface="Times New Roman" panose="02020603050405020304" pitchFamily="18" charset="0"/>
              </a:rPr>
              <a:t>https://zhuanlan.zhihu.com/p/675468077</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7</a:t>
            </a:fld>
            <a:endParaRPr lang="zh-CN" altLang="en-US"/>
          </a:p>
        </p:txBody>
      </p:sp>
    </p:spTree>
    <p:extLst>
      <p:ext uri="{BB962C8B-B14F-4D97-AF65-F5344CB8AC3E}">
        <p14:creationId xmlns:p14="http://schemas.microsoft.com/office/powerpoint/2010/main" val="1779851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endParaRPr kumimoji="1" lang="en-US" altLang="zh-CN" sz="3200" b="1" dirty="0">
              <a:solidFill>
                <a:srgbClr val="000000"/>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8C538A16-44D0-4638-ACD6-43A88F095A25}" type="slidenum">
              <a:rPr lang="zh-CN" altLang="en-US" smtClean="0"/>
              <a:t>8</a:t>
            </a:fld>
            <a:endParaRPr lang="zh-CN" altLang="en-US"/>
          </a:p>
        </p:txBody>
      </p:sp>
    </p:spTree>
    <p:extLst>
      <p:ext uri="{BB962C8B-B14F-4D97-AF65-F5344CB8AC3E}">
        <p14:creationId xmlns:p14="http://schemas.microsoft.com/office/powerpoint/2010/main" val="41042253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en-US" altLang="zh-CN" sz="3200" b="1" dirty="0">
                <a:solidFill>
                  <a:srgbClr val="000000"/>
                </a:solidFill>
                <a:latin typeface="Times New Roman" panose="02020603050405020304" pitchFamily="18" charset="0"/>
                <a:cs typeface="Times New Roman" panose="02020603050405020304" pitchFamily="18" charset="0"/>
              </a:rPr>
              <a:t>https://www.bilibili.com/video/BV1hy4y1n7ik/?spm_id_from=333.880.my_history.page.click</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9</a:t>
            </a:fld>
            <a:endParaRPr lang="zh-CN" altLang="en-US"/>
          </a:p>
        </p:txBody>
      </p:sp>
    </p:spTree>
    <p:extLst>
      <p:ext uri="{BB962C8B-B14F-4D97-AF65-F5344CB8AC3E}">
        <p14:creationId xmlns:p14="http://schemas.microsoft.com/office/powerpoint/2010/main" val="16403053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en-US" altLang="zh-CN" sz="3200" b="1" dirty="0">
                <a:solidFill>
                  <a:srgbClr val="000000"/>
                </a:solidFill>
                <a:latin typeface="Times New Roman" panose="02020603050405020304" pitchFamily="18" charset="0"/>
                <a:cs typeface="Times New Roman" panose="02020603050405020304" pitchFamily="18" charset="0"/>
              </a:rPr>
              <a:t>https://www.bilibili.com/video/BV1hy4y1n7ik/?spm_id_from=333.880.my_history.page.click</a:t>
            </a:r>
          </a:p>
          <a:p>
            <a:pPr>
              <a:lnSpc>
                <a:spcPct val="150000"/>
              </a:lnSpc>
            </a:pPr>
            <a:r>
              <a:rPr kumimoji="1" lang="en-US" altLang="zh-CN" sz="3200" b="1" dirty="0">
                <a:solidFill>
                  <a:srgbClr val="000000"/>
                </a:solidFill>
                <a:latin typeface="Times New Roman" panose="02020603050405020304" pitchFamily="18" charset="0"/>
                <a:cs typeface="Times New Roman" panose="02020603050405020304" pitchFamily="18" charset="0"/>
              </a:rPr>
              <a:t>https://www.zhihu.com/people/zhang-jun-lin-76</a:t>
            </a:r>
          </a:p>
        </p:txBody>
      </p:sp>
      <p:sp>
        <p:nvSpPr>
          <p:cNvPr id="4" name="灯片编号占位符 3"/>
          <p:cNvSpPr>
            <a:spLocks noGrp="1"/>
          </p:cNvSpPr>
          <p:nvPr>
            <p:ph type="sldNum" sz="quarter" idx="5"/>
          </p:nvPr>
        </p:nvSpPr>
        <p:spPr/>
        <p:txBody>
          <a:bodyPr/>
          <a:lstStyle/>
          <a:p>
            <a:fld id="{8C538A16-44D0-4638-ACD6-43A88F095A25}" type="slidenum">
              <a:rPr lang="zh-CN" altLang="en-US" smtClean="0"/>
              <a:t>10</a:t>
            </a:fld>
            <a:endParaRPr lang="zh-CN" altLang="en-US"/>
          </a:p>
        </p:txBody>
      </p:sp>
    </p:spTree>
    <p:extLst>
      <p:ext uri="{BB962C8B-B14F-4D97-AF65-F5344CB8AC3E}">
        <p14:creationId xmlns:p14="http://schemas.microsoft.com/office/powerpoint/2010/main" val="3659256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4E1A8045-A205-C64E-9347-2EFB885CAA75}" type="datetimeFigureOut">
              <a:rPr kumimoji="1" lang="zh-CN" altLang="en-US" smtClean="0"/>
              <a:t>2024/4/19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208780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E1A8045-A205-C64E-9347-2EFB885CAA75}" type="datetimeFigureOut">
              <a:rPr kumimoji="1" lang="zh-CN" altLang="en-US" smtClean="0"/>
              <a:t>2024/4/19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407566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E1A8045-A205-C64E-9347-2EFB885CAA75}" type="datetimeFigureOut">
              <a:rPr kumimoji="1" lang="zh-CN" altLang="en-US" smtClean="0"/>
              <a:t>2024/4/19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16506640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9003382" y="6232973"/>
            <a:ext cx="2743200" cy="341761"/>
          </a:xfrm>
          <a:prstGeom prst="rect">
            <a:avLst/>
          </a:prstGeom>
        </p:spPr>
        <p:txBody>
          <a:bodyPr lIns="0" tIns="0" rIns="0" bIns="0" anchor="b"/>
          <a:lstStyle>
            <a:lvl1pPr algn="r">
              <a:defRPr sz="1600" b="1">
                <a:solidFill>
                  <a:schemeClr val="tx2"/>
                </a:solidFill>
              </a:defRPr>
            </a:lvl1pPr>
          </a:lstStyle>
          <a:p>
            <a:fld id="{1AAC388E-FA9E-4A2C-95EA-1F6B3A07935A}" type="slidenum">
              <a:rPr lang="zh-CN" altLang="en-US" smtClean="0"/>
              <a:t>‹#›</a:t>
            </a:fld>
            <a:endParaRPr lang="zh-CN" altLang="en-US" dirty="0"/>
          </a:p>
        </p:txBody>
      </p:sp>
      <p:grpSp>
        <p:nvGrpSpPr>
          <p:cNvPr id="3" name="Group 74"/>
          <p:cNvGrpSpPr>
            <a:grpSpLocks noChangeAspect="1"/>
          </p:cNvGrpSpPr>
          <p:nvPr userDrawn="1"/>
        </p:nvGrpSpPr>
        <p:grpSpPr bwMode="auto">
          <a:xfrm>
            <a:off x="9873198" y="224064"/>
            <a:ext cx="1873384" cy="521122"/>
            <a:chOff x="954" y="660"/>
            <a:chExt cx="1269" cy="353"/>
          </a:xfrm>
          <a:solidFill>
            <a:schemeClr val="tx2"/>
          </a:solidFill>
        </p:grpSpPr>
        <p:sp>
          <p:nvSpPr>
            <p:cNvPr id="5" name="Freeform 75"/>
            <p:cNvSpPr/>
            <p:nvPr userDrawn="1"/>
          </p:nvSpPr>
          <p:spPr bwMode="auto">
            <a:xfrm>
              <a:off x="1968" y="833"/>
              <a:ext cx="45" cy="46"/>
            </a:xfrm>
            <a:custGeom>
              <a:avLst/>
              <a:gdLst>
                <a:gd name="T0" fmla="*/ 10 w 36"/>
                <a:gd name="T1" fmla="*/ 35 h 37"/>
                <a:gd name="T2" fmla="*/ 6 w 36"/>
                <a:gd name="T3" fmla="*/ 25 h 37"/>
                <a:gd name="T4" fmla="*/ 0 w 36"/>
                <a:gd name="T5" fmla="*/ 11 h 37"/>
                <a:gd name="T6" fmla="*/ 23 w 36"/>
                <a:gd name="T7" fmla="*/ 4 h 37"/>
                <a:gd name="T8" fmla="*/ 28 w 36"/>
                <a:gd name="T9" fmla="*/ 9 h 37"/>
                <a:gd name="T10" fmla="*/ 30 w 36"/>
                <a:gd name="T11" fmla="*/ 29 h 37"/>
                <a:gd name="T12" fmla="*/ 10 w 3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36" h="37">
                  <a:moveTo>
                    <a:pt x="10" y="35"/>
                  </a:moveTo>
                  <a:cubicBezTo>
                    <a:pt x="3" y="34"/>
                    <a:pt x="7" y="31"/>
                    <a:pt x="6" y="25"/>
                  </a:cubicBezTo>
                  <a:cubicBezTo>
                    <a:pt x="5" y="20"/>
                    <a:pt x="0" y="14"/>
                    <a:pt x="0" y="11"/>
                  </a:cubicBezTo>
                  <a:cubicBezTo>
                    <a:pt x="1" y="0"/>
                    <a:pt x="15" y="0"/>
                    <a:pt x="23" y="4"/>
                  </a:cubicBezTo>
                  <a:cubicBezTo>
                    <a:pt x="25" y="4"/>
                    <a:pt x="26" y="7"/>
                    <a:pt x="28" y="9"/>
                  </a:cubicBezTo>
                  <a:cubicBezTo>
                    <a:pt x="32" y="14"/>
                    <a:pt x="36" y="23"/>
                    <a:pt x="30" y="29"/>
                  </a:cubicBezTo>
                  <a:cubicBezTo>
                    <a:pt x="25" y="34"/>
                    <a:pt x="17" y="37"/>
                    <a:pt x="10"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 name="Freeform 76"/>
            <p:cNvSpPr/>
            <p:nvPr userDrawn="1"/>
          </p:nvSpPr>
          <p:spPr bwMode="auto">
            <a:xfrm>
              <a:off x="1837" y="698"/>
              <a:ext cx="160" cy="165"/>
            </a:xfrm>
            <a:custGeom>
              <a:avLst/>
              <a:gdLst>
                <a:gd name="T0" fmla="*/ 33 w 129"/>
                <a:gd name="T1" fmla="*/ 133 h 133"/>
                <a:gd name="T2" fmla="*/ 32 w 129"/>
                <a:gd name="T3" fmla="*/ 133 h 133"/>
                <a:gd name="T4" fmla="*/ 33 w 129"/>
                <a:gd name="T5" fmla="*/ 130 h 133"/>
                <a:gd name="T6" fmla="*/ 55 w 129"/>
                <a:gd name="T7" fmla="*/ 116 h 133"/>
                <a:gd name="T8" fmla="*/ 67 w 129"/>
                <a:gd name="T9" fmla="*/ 99 h 133"/>
                <a:gd name="T10" fmla="*/ 25 w 129"/>
                <a:gd name="T11" fmla="*/ 115 h 133"/>
                <a:gd name="T12" fmla="*/ 8 w 129"/>
                <a:gd name="T13" fmla="*/ 108 h 133"/>
                <a:gd name="T14" fmla="*/ 8 w 129"/>
                <a:gd name="T15" fmla="*/ 107 h 133"/>
                <a:gd name="T16" fmla="*/ 8 w 129"/>
                <a:gd name="T17" fmla="*/ 92 h 133"/>
                <a:gd name="T18" fmla="*/ 60 w 129"/>
                <a:gd name="T19" fmla="*/ 80 h 133"/>
                <a:gd name="T20" fmla="*/ 75 w 129"/>
                <a:gd name="T21" fmla="*/ 72 h 133"/>
                <a:gd name="T22" fmla="*/ 77 w 129"/>
                <a:gd name="T23" fmla="*/ 14 h 133"/>
                <a:gd name="T24" fmla="*/ 99 w 129"/>
                <a:gd name="T25" fmla="*/ 16 h 133"/>
                <a:gd name="T26" fmla="*/ 103 w 129"/>
                <a:gd name="T27" fmla="*/ 21 h 133"/>
                <a:gd name="T28" fmla="*/ 104 w 129"/>
                <a:gd name="T29" fmla="*/ 21 h 133"/>
                <a:gd name="T30" fmla="*/ 103 w 129"/>
                <a:gd name="T31" fmla="*/ 35 h 133"/>
                <a:gd name="T32" fmla="*/ 98 w 129"/>
                <a:gd name="T33" fmla="*/ 65 h 133"/>
                <a:gd name="T34" fmla="*/ 126 w 129"/>
                <a:gd name="T35" fmla="*/ 54 h 133"/>
                <a:gd name="T36" fmla="*/ 123 w 129"/>
                <a:gd name="T37" fmla="*/ 69 h 133"/>
                <a:gd name="T38" fmla="*/ 95 w 129"/>
                <a:gd name="T39" fmla="*/ 81 h 133"/>
                <a:gd name="T40" fmla="*/ 82 w 129"/>
                <a:gd name="T41" fmla="*/ 111 h 133"/>
                <a:gd name="T42" fmla="*/ 75 w 129"/>
                <a:gd name="T43" fmla="*/ 118 h 133"/>
                <a:gd name="T44" fmla="*/ 56 w 129"/>
                <a:gd name="T45" fmla="*/ 128 h 133"/>
                <a:gd name="T46" fmla="*/ 33 w 129"/>
                <a:gd name="T47" fmla="*/ 13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9" h="133">
                  <a:moveTo>
                    <a:pt x="33" y="133"/>
                  </a:moveTo>
                  <a:cubicBezTo>
                    <a:pt x="33" y="133"/>
                    <a:pt x="33" y="133"/>
                    <a:pt x="32" y="133"/>
                  </a:cubicBezTo>
                  <a:cubicBezTo>
                    <a:pt x="32" y="132"/>
                    <a:pt x="32" y="131"/>
                    <a:pt x="33" y="130"/>
                  </a:cubicBezTo>
                  <a:cubicBezTo>
                    <a:pt x="35" y="130"/>
                    <a:pt x="55" y="117"/>
                    <a:pt x="55" y="116"/>
                  </a:cubicBezTo>
                  <a:cubicBezTo>
                    <a:pt x="60" y="111"/>
                    <a:pt x="66" y="106"/>
                    <a:pt x="67" y="99"/>
                  </a:cubicBezTo>
                  <a:cubicBezTo>
                    <a:pt x="53" y="104"/>
                    <a:pt x="40" y="114"/>
                    <a:pt x="25" y="115"/>
                  </a:cubicBezTo>
                  <a:cubicBezTo>
                    <a:pt x="18" y="113"/>
                    <a:pt x="13" y="110"/>
                    <a:pt x="8" y="108"/>
                  </a:cubicBezTo>
                  <a:cubicBezTo>
                    <a:pt x="8" y="107"/>
                    <a:pt x="8" y="107"/>
                    <a:pt x="8" y="107"/>
                  </a:cubicBezTo>
                  <a:cubicBezTo>
                    <a:pt x="1" y="102"/>
                    <a:pt x="0" y="95"/>
                    <a:pt x="8" y="92"/>
                  </a:cubicBezTo>
                  <a:cubicBezTo>
                    <a:pt x="23" y="96"/>
                    <a:pt x="46" y="85"/>
                    <a:pt x="60" y="80"/>
                  </a:cubicBezTo>
                  <a:cubicBezTo>
                    <a:pt x="63" y="78"/>
                    <a:pt x="72" y="75"/>
                    <a:pt x="75" y="72"/>
                  </a:cubicBezTo>
                  <a:cubicBezTo>
                    <a:pt x="78" y="52"/>
                    <a:pt x="76" y="33"/>
                    <a:pt x="77" y="14"/>
                  </a:cubicBezTo>
                  <a:cubicBezTo>
                    <a:pt x="82" y="0"/>
                    <a:pt x="90" y="10"/>
                    <a:pt x="99" y="16"/>
                  </a:cubicBezTo>
                  <a:cubicBezTo>
                    <a:pt x="99" y="18"/>
                    <a:pt x="101" y="19"/>
                    <a:pt x="103" y="21"/>
                  </a:cubicBezTo>
                  <a:cubicBezTo>
                    <a:pt x="103" y="21"/>
                    <a:pt x="103" y="21"/>
                    <a:pt x="104" y="21"/>
                  </a:cubicBezTo>
                  <a:cubicBezTo>
                    <a:pt x="107" y="27"/>
                    <a:pt x="108" y="30"/>
                    <a:pt x="103" y="35"/>
                  </a:cubicBezTo>
                  <a:cubicBezTo>
                    <a:pt x="99" y="44"/>
                    <a:pt x="97" y="54"/>
                    <a:pt x="98" y="65"/>
                  </a:cubicBezTo>
                  <a:cubicBezTo>
                    <a:pt x="108" y="63"/>
                    <a:pt x="114" y="55"/>
                    <a:pt x="126" y="54"/>
                  </a:cubicBezTo>
                  <a:cubicBezTo>
                    <a:pt x="129" y="60"/>
                    <a:pt x="128" y="65"/>
                    <a:pt x="123" y="69"/>
                  </a:cubicBezTo>
                  <a:cubicBezTo>
                    <a:pt x="114" y="73"/>
                    <a:pt x="105" y="77"/>
                    <a:pt x="95" y="81"/>
                  </a:cubicBezTo>
                  <a:cubicBezTo>
                    <a:pt x="93" y="91"/>
                    <a:pt x="89" y="103"/>
                    <a:pt x="82" y="111"/>
                  </a:cubicBezTo>
                  <a:cubicBezTo>
                    <a:pt x="81" y="113"/>
                    <a:pt x="76" y="117"/>
                    <a:pt x="75" y="118"/>
                  </a:cubicBezTo>
                  <a:cubicBezTo>
                    <a:pt x="69" y="122"/>
                    <a:pt x="63" y="126"/>
                    <a:pt x="56" y="128"/>
                  </a:cubicBezTo>
                  <a:cubicBezTo>
                    <a:pt x="37" y="133"/>
                    <a:pt x="37" y="133"/>
                    <a:pt x="33" y="1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7" name="Freeform 77"/>
            <p:cNvSpPr/>
            <p:nvPr userDrawn="1"/>
          </p:nvSpPr>
          <p:spPr bwMode="auto">
            <a:xfrm>
              <a:off x="1630" y="796"/>
              <a:ext cx="94" cy="110"/>
            </a:xfrm>
            <a:custGeom>
              <a:avLst/>
              <a:gdLst>
                <a:gd name="T0" fmla="*/ 17 w 76"/>
                <a:gd name="T1" fmla="*/ 88 h 88"/>
                <a:gd name="T2" fmla="*/ 0 w 76"/>
                <a:gd name="T3" fmla="*/ 70 h 88"/>
                <a:gd name="T4" fmla="*/ 2 w 76"/>
                <a:gd name="T5" fmla="*/ 65 h 88"/>
                <a:gd name="T6" fmla="*/ 50 w 76"/>
                <a:gd name="T7" fmla="*/ 26 h 88"/>
                <a:gd name="T8" fmla="*/ 65 w 76"/>
                <a:gd name="T9" fmla="*/ 5 h 88"/>
                <a:gd name="T10" fmla="*/ 66 w 76"/>
                <a:gd name="T11" fmla="*/ 4 h 88"/>
                <a:gd name="T12" fmla="*/ 66 w 76"/>
                <a:gd name="T13" fmla="*/ 4 h 88"/>
                <a:gd name="T14" fmla="*/ 76 w 76"/>
                <a:gd name="T15" fmla="*/ 5 h 88"/>
                <a:gd name="T16" fmla="*/ 65 w 76"/>
                <a:gd name="T17" fmla="*/ 19 h 88"/>
                <a:gd name="T18" fmla="*/ 54 w 76"/>
                <a:gd name="T19" fmla="*/ 43 h 88"/>
                <a:gd name="T20" fmla="*/ 48 w 76"/>
                <a:gd name="T21" fmla="*/ 54 h 88"/>
                <a:gd name="T22" fmla="*/ 35 w 76"/>
                <a:gd name="T23" fmla="*/ 72 h 88"/>
                <a:gd name="T24" fmla="*/ 21 w 76"/>
                <a:gd name="T25" fmla="*/ 87 h 88"/>
                <a:gd name="T26" fmla="*/ 17 w 76"/>
                <a:gd name="T27" fmla="*/ 8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 h="88">
                  <a:moveTo>
                    <a:pt x="17" y="88"/>
                  </a:moveTo>
                  <a:cubicBezTo>
                    <a:pt x="10" y="84"/>
                    <a:pt x="3" y="76"/>
                    <a:pt x="0" y="70"/>
                  </a:cubicBezTo>
                  <a:cubicBezTo>
                    <a:pt x="0" y="69"/>
                    <a:pt x="1" y="67"/>
                    <a:pt x="2" y="65"/>
                  </a:cubicBezTo>
                  <a:cubicBezTo>
                    <a:pt x="18" y="52"/>
                    <a:pt x="35" y="41"/>
                    <a:pt x="50" y="26"/>
                  </a:cubicBezTo>
                  <a:cubicBezTo>
                    <a:pt x="54" y="19"/>
                    <a:pt x="60" y="12"/>
                    <a:pt x="65" y="5"/>
                  </a:cubicBezTo>
                  <a:cubicBezTo>
                    <a:pt x="65" y="5"/>
                    <a:pt x="66" y="5"/>
                    <a:pt x="66" y="4"/>
                  </a:cubicBezTo>
                  <a:cubicBezTo>
                    <a:pt x="66" y="4"/>
                    <a:pt x="66" y="4"/>
                    <a:pt x="66" y="4"/>
                  </a:cubicBezTo>
                  <a:cubicBezTo>
                    <a:pt x="70" y="0"/>
                    <a:pt x="72" y="0"/>
                    <a:pt x="76" y="5"/>
                  </a:cubicBezTo>
                  <a:cubicBezTo>
                    <a:pt x="76" y="10"/>
                    <a:pt x="68" y="14"/>
                    <a:pt x="65" y="19"/>
                  </a:cubicBezTo>
                  <a:cubicBezTo>
                    <a:pt x="62" y="27"/>
                    <a:pt x="58" y="35"/>
                    <a:pt x="54" y="43"/>
                  </a:cubicBezTo>
                  <a:cubicBezTo>
                    <a:pt x="53" y="45"/>
                    <a:pt x="53" y="45"/>
                    <a:pt x="48" y="54"/>
                  </a:cubicBezTo>
                  <a:cubicBezTo>
                    <a:pt x="43" y="57"/>
                    <a:pt x="37" y="66"/>
                    <a:pt x="35" y="72"/>
                  </a:cubicBezTo>
                  <a:cubicBezTo>
                    <a:pt x="29" y="75"/>
                    <a:pt x="27" y="84"/>
                    <a:pt x="21" y="87"/>
                  </a:cubicBezTo>
                  <a:cubicBezTo>
                    <a:pt x="19" y="87"/>
                    <a:pt x="18" y="87"/>
                    <a:pt x="17" y="8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8" name="Freeform 78"/>
            <p:cNvSpPr/>
            <p:nvPr userDrawn="1"/>
          </p:nvSpPr>
          <p:spPr bwMode="auto">
            <a:xfrm>
              <a:off x="1749" y="791"/>
              <a:ext cx="53" cy="41"/>
            </a:xfrm>
            <a:custGeom>
              <a:avLst/>
              <a:gdLst>
                <a:gd name="T0" fmla="*/ 19 w 43"/>
                <a:gd name="T1" fmla="*/ 33 h 33"/>
                <a:gd name="T2" fmla="*/ 0 w 43"/>
                <a:gd name="T3" fmla="*/ 20 h 33"/>
                <a:gd name="T4" fmla="*/ 2 w 43"/>
                <a:gd name="T5" fmla="*/ 14 h 33"/>
                <a:gd name="T6" fmla="*/ 6 w 43"/>
                <a:gd name="T7" fmla="*/ 13 h 33"/>
                <a:gd name="T8" fmla="*/ 17 w 43"/>
                <a:gd name="T9" fmla="*/ 12 h 33"/>
                <a:gd name="T10" fmla="*/ 43 w 43"/>
                <a:gd name="T11" fmla="*/ 5 h 33"/>
                <a:gd name="T12" fmla="*/ 19 w 43"/>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43" h="33">
                  <a:moveTo>
                    <a:pt x="19" y="33"/>
                  </a:moveTo>
                  <a:cubicBezTo>
                    <a:pt x="9" y="33"/>
                    <a:pt x="6" y="26"/>
                    <a:pt x="0" y="20"/>
                  </a:cubicBezTo>
                  <a:cubicBezTo>
                    <a:pt x="0" y="18"/>
                    <a:pt x="2" y="16"/>
                    <a:pt x="2" y="14"/>
                  </a:cubicBezTo>
                  <a:cubicBezTo>
                    <a:pt x="4" y="14"/>
                    <a:pt x="4" y="14"/>
                    <a:pt x="6" y="13"/>
                  </a:cubicBezTo>
                  <a:cubicBezTo>
                    <a:pt x="10" y="12"/>
                    <a:pt x="12" y="12"/>
                    <a:pt x="17" y="12"/>
                  </a:cubicBezTo>
                  <a:cubicBezTo>
                    <a:pt x="22" y="11"/>
                    <a:pt x="38" y="0"/>
                    <a:pt x="43" y="5"/>
                  </a:cubicBezTo>
                  <a:cubicBezTo>
                    <a:pt x="43" y="17"/>
                    <a:pt x="30" y="30"/>
                    <a:pt x="19"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9" name="Freeform 79"/>
            <p:cNvSpPr/>
            <p:nvPr userDrawn="1"/>
          </p:nvSpPr>
          <p:spPr bwMode="auto">
            <a:xfrm>
              <a:off x="1668" y="766"/>
              <a:ext cx="36" cy="42"/>
            </a:xfrm>
            <a:custGeom>
              <a:avLst/>
              <a:gdLst>
                <a:gd name="T0" fmla="*/ 5 w 29"/>
                <a:gd name="T1" fmla="*/ 34 h 34"/>
                <a:gd name="T2" fmla="*/ 0 w 29"/>
                <a:gd name="T3" fmla="*/ 9 h 34"/>
                <a:gd name="T4" fmla="*/ 19 w 29"/>
                <a:gd name="T5" fmla="*/ 6 h 34"/>
                <a:gd name="T6" fmla="*/ 23 w 29"/>
                <a:gd name="T7" fmla="*/ 26 h 34"/>
                <a:gd name="T8" fmla="*/ 5 w 29"/>
                <a:gd name="T9" fmla="*/ 34 h 34"/>
              </a:gdLst>
              <a:ahLst/>
              <a:cxnLst>
                <a:cxn ang="0">
                  <a:pos x="T0" y="T1"/>
                </a:cxn>
                <a:cxn ang="0">
                  <a:pos x="T2" y="T3"/>
                </a:cxn>
                <a:cxn ang="0">
                  <a:pos x="T4" y="T5"/>
                </a:cxn>
                <a:cxn ang="0">
                  <a:pos x="T6" y="T7"/>
                </a:cxn>
                <a:cxn ang="0">
                  <a:pos x="T8" y="T9"/>
                </a:cxn>
              </a:cxnLst>
              <a:rect l="0" t="0" r="r" b="b"/>
              <a:pathLst>
                <a:path w="29" h="34">
                  <a:moveTo>
                    <a:pt x="5" y="34"/>
                  </a:moveTo>
                  <a:cubicBezTo>
                    <a:pt x="1" y="30"/>
                    <a:pt x="0" y="14"/>
                    <a:pt x="0" y="9"/>
                  </a:cubicBezTo>
                  <a:cubicBezTo>
                    <a:pt x="3" y="0"/>
                    <a:pt x="12" y="0"/>
                    <a:pt x="19" y="6"/>
                  </a:cubicBezTo>
                  <a:cubicBezTo>
                    <a:pt x="25" y="14"/>
                    <a:pt x="29" y="17"/>
                    <a:pt x="23" y="26"/>
                  </a:cubicBezTo>
                  <a:cubicBezTo>
                    <a:pt x="16" y="32"/>
                    <a:pt x="13" y="32"/>
                    <a:pt x="5"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0" name="Freeform 80"/>
            <p:cNvSpPr/>
            <p:nvPr userDrawn="1"/>
          </p:nvSpPr>
          <p:spPr bwMode="auto">
            <a:xfrm>
              <a:off x="1748" y="739"/>
              <a:ext cx="63" cy="60"/>
            </a:xfrm>
            <a:custGeom>
              <a:avLst/>
              <a:gdLst>
                <a:gd name="T0" fmla="*/ 17 w 51"/>
                <a:gd name="T1" fmla="*/ 48 h 48"/>
                <a:gd name="T2" fmla="*/ 21 w 51"/>
                <a:gd name="T3" fmla="*/ 30 h 48"/>
                <a:gd name="T4" fmla="*/ 13 w 51"/>
                <a:gd name="T5" fmla="*/ 32 h 48"/>
                <a:gd name="T6" fmla="*/ 3 w 51"/>
                <a:gd name="T7" fmla="*/ 15 h 48"/>
                <a:gd name="T8" fmla="*/ 13 w 51"/>
                <a:gd name="T9" fmla="*/ 11 h 48"/>
                <a:gd name="T10" fmla="*/ 33 w 51"/>
                <a:gd name="T11" fmla="*/ 2 h 48"/>
                <a:gd name="T12" fmla="*/ 51 w 51"/>
                <a:gd name="T13" fmla="*/ 18 h 48"/>
                <a:gd name="T14" fmla="*/ 39 w 51"/>
                <a:gd name="T15" fmla="*/ 36 h 48"/>
                <a:gd name="T16" fmla="*/ 22 w 51"/>
                <a:gd name="T17" fmla="*/ 47 h 48"/>
                <a:gd name="T18" fmla="*/ 17 w 51"/>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48">
                  <a:moveTo>
                    <a:pt x="17" y="48"/>
                  </a:moveTo>
                  <a:cubicBezTo>
                    <a:pt x="16" y="43"/>
                    <a:pt x="23" y="33"/>
                    <a:pt x="21" y="30"/>
                  </a:cubicBezTo>
                  <a:cubicBezTo>
                    <a:pt x="18" y="31"/>
                    <a:pt x="16" y="32"/>
                    <a:pt x="13" y="32"/>
                  </a:cubicBezTo>
                  <a:cubicBezTo>
                    <a:pt x="7" y="29"/>
                    <a:pt x="0" y="21"/>
                    <a:pt x="3" y="15"/>
                  </a:cubicBezTo>
                  <a:cubicBezTo>
                    <a:pt x="7" y="10"/>
                    <a:pt x="6" y="12"/>
                    <a:pt x="13" y="11"/>
                  </a:cubicBezTo>
                  <a:cubicBezTo>
                    <a:pt x="19" y="8"/>
                    <a:pt x="26" y="5"/>
                    <a:pt x="33" y="2"/>
                  </a:cubicBezTo>
                  <a:cubicBezTo>
                    <a:pt x="45" y="0"/>
                    <a:pt x="50" y="6"/>
                    <a:pt x="51" y="18"/>
                  </a:cubicBezTo>
                  <a:cubicBezTo>
                    <a:pt x="49" y="25"/>
                    <a:pt x="44" y="31"/>
                    <a:pt x="39" y="36"/>
                  </a:cubicBezTo>
                  <a:cubicBezTo>
                    <a:pt x="33" y="40"/>
                    <a:pt x="27" y="44"/>
                    <a:pt x="22" y="47"/>
                  </a:cubicBezTo>
                  <a:cubicBezTo>
                    <a:pt x="20" y="47"/>
                    <a:pt x="19" y="48"/>
                    <a:pt x="17" y="4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1" name="Freeform 81"/>
            <p:cNvSpPr/>
            <p:nvPr userDrawn="1"/>
          </p:nvSpPr>
          <p:spPr bwMode="auto">
            <a:xfrm>
              <a:off x="1687" y="715"/>
              <a:ext cx="38" cy="42"/>
            </a:xfrm>
            <a:custGeom>
              <a:avLst/>
              <a:gdLst>
                <a:gd name="T0" fmla="*/ 3 w 31"/>
                <a:gd name="T1" fmla="*/ 34 h 34"/>
                <a:gd name="T2" fmla="*/ 3 w 31"/>
                <a:gd name="T3" fmla="*/ 29 h 34"/>
                <a:gd name="T4" fmla="*/ 0 w 31"/>
                <a:gd name="T5" fmla="*/ 16 h 34"/>
                <a:gd name="T6" fmla="*/ 7 w 31"/>
                <a:gd name="T7" fmla="*/ 0 h 34"/>
                <a:gd name="T8" fmla="*/ 26 w 31"/>
                <a:gd name="T9" fmla="*/ 23 h 34"/>
                <a:gd name="T10" fmla="*/ 3 w 31"/>
                <a:gd name="T11" fmla="*/ 34 h 34"/>
              </a:gdLst>
              <a:ahLst/>
              <a:cxnLst>
                <a:cxn ang="0">
                  <a:pos x="T0" y="T1"/>
                </a:cxn>
                <a:cxn ang="0">
                  <a:pos x="T2" y="T3"/>
                </a:cxn>
                <a:cxn ang="0">
                  <a:pos x="T4" y="T5"/>
                </a:cxn>
                <a:cxn ang="0">
                  <a:pos x="T6" y="T7"/>
                </a:cxn>
                <a:cxn ang="0">
                  <a:pos x="T8" y="T9"/>
                </a:cxn>
                <a:cxn ang="0">
                  <a:pos x="T10" y="T11"/>
                </a:cxn>
              </a:cxnLst>
              <a:rect l="0" t="0" r="r" b="b"/>
              <a:pathLst>
                <a:path w="31" h="34">
                  <a:moveTo>
                    <a:pt x="3" y="34"/>
                  </a:moveTo>
                  <a:cubicBezTo>
                    <a:pt x="1" y="32"/>
                    <a:pt x="2" y="31"/>
                    <a:pt x="3" y="29"/>
                  </a:cubicBezTo>
                  <a:cubicBezTo>
                    <a:pt x="3" y="24"/>
                    <a:pt x="0" y="20"/>
                    <a:pt x="0" y="16"/>
                  </a:cubicBezTo>
                  <a:cubicBezTo>
                    <a:pt x="1" y="7"/>
                    <a:pt x="0" y="4"/>
                    <a:pt x="7" y="0"/>
                  </a:cubicBezTo>
                  <a:cubicBezTo>
                    <a:pt x="12" y="3"/>
                    <a:pt x="31" y="12"/>
                    <a:pt x="26" y="23"/>
                  </a:cubicBezTo>
                  <a:cubicBezTo>
                    <a:pt x="21" y="29"/>
                    <a:pt x="11" y="33"/>
                    <a:pt x="3" y="3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2" name="Freeform 82"/>
            <p:cNvSpPr/>
            <p:nvPr userDrawn="1"/>
          </p:nvSpPr>
          <p:spPr bwMode="auto">
            <a:xfrm>
              <a:off x="1365" y="728"/>
              <a:ext cx="244" cy="186"/>
            </a:xfrm>
            <a:custGeom>
              <a:avLst/>
              <a:gdLst>
                <a:gd name="T0" fmla="*/ 20 w 197"/>
                <a:gd name="T1" fmla="*/ 150 h 150"/>
                <a:gd name="T2" fmla="*/ 13 w 197"/>
                <a:gd name="T3" fmla="*/ 119 h 150"/>
                <a:gd name="T4" fmla="*/ 17 w 197"/>
                <a:gd name="T5" fmla="*/ 114 h 150"/>
                <a:gd name="T6" fmla="*/ 17 w 197"/>
                <a:gd name="T7" fmla="*/ 113 h 150"/>
                <a:gd name="T8" fmla="*/ 44 w 197"/>
                <a:gd name="T9" fmla="*/ 77 h 150"/>
                <a:gd name="T10" fmla="*/ 52 w 197"/>
                <a:gd name="T11" fmla="*/ 67 h 150"/>
                <a:gd name="T12" fmla="*/ 53 w 197"/>
                <a:gd name="T13" fmla="*/ 78 h 150"/>
                <a:gd name="T14" fmla="*/ 60 w 197"/>
                <a:gd name="T15" fmla="*/ 77 h 150"/>
                <a:gd name="T16" fmla="*/ 85 w 197"/>
                <a:gd name="T17" fmla="*/ 58 h 150"/>
                <a:gd name="T18" fmla="*/ 87 w 197"/>
                <a:gd name="T19" fmla="*/ 48 h 150"/>
                <a:gd name="T20" fmla="*/ 68 w 197"/>
                <a:gd name="T21" fmla="*/ 44 h 150"/>
                <a:gd name="T22" fmla="*/ 88 w 197"/>
                <a:gd name="T23" fmla="*/ 29 h 150"/>
                <a:gd name="T24" fmla="*/ 92 w 197"/>
                <a:gd name="T25" fmla="*/ 9 h 150"/>
                <a:gd name="T26" fmla="*/ 109 w 197"/>
                <a:gd name="T27" fmla="*/ 22 h 150"/>
                <a:gd name="T28" fmla="*/ 110 w 197"/>
                <a:gd name="T29" fmla="*/ 37 h 150"/>
                <a:gd name="T30" fmla="*/ 108 w 197"/>
                <a:gd name="T31" fmla="*/ 46 h 150"/>
                <a:gd name="T32" fmla="*/ 111 w 197"/>
                <a:gd name="T33" fmla="*/ 46 h 150"/>
                <a:gd name="T34" fmla="*/ 131 w 197"/>
                <a:gd name="T35" fmla="*/ 32 h 150"/>
                <a:gd name="T36" fmla="*/ 140 w 197"/>
                <a:gd name="T37" fmla="*/ 5 h 150"/>
                <a:gd name="T38" fmla="*/ 163 w 197"/>
                <a:gd name="T39" fmla="*/ 11 h 150"/>
                <a:gd name="T40" fmla="*/ 176 w 197"/>
                <a:gd name="T41" fmla="*/ 5 h 150"/>
                <a:gd name="T42" fmla="*/ 182 w 197"/>
                <a:gd name="T43" fmla="*/ 4 h 150"/>
                <a:gd name="T44" fmla="*/ 184 w 197"/>
                <a:gd name="T45" fmla="*/ 13 h 150"/>
                <a:gd name="T46" fmla="*/ 157 w 197"/>
                <a:gd name="T47" fmla="*/ 39 h 150"/>
                <a:gd name="T48" fmla="*/ 166 w 197"/>
                <a:gd name="T49" fmla="*/ 29 h 150"/>
                <a:gd name="T50" fmla="*/ 190 w 197"/>
                <a:gd name="T51" fmla="*/ 34 h 150"/>
                <a:gd name="T52" fmla="*/ 184 w 197"/>
                <a:gd name="T53" fmla="*/ 50 h 150"/>
                <a:gd name="T54" fmla="*/ 182 w 197"/>
                <a:gd name="T55" fmla="*/ 54 h 150"/>
                <a:gd name="T56" fmla="*/ 182 w 197"/>
                <a:gd name="T57" fmla="*/ 93 h 150"/>
                <a:gd name="T58" fmla="*/ 173 w 197"/>
                <a:gd name="T59" fmla="*/ 107 h 150"/>
                <a:gd name="T60" fmla="*/ 173 w 197"/>
                <a:gd name="T61" fmla="*/ 107 h 150"/>
                <a:gd name="T62" fmla="*/ 172 w 197"/>
                <a:gd name="T63" fmla="*/ 107 h 150"/>
                <a:gd name="T64" fmla="*/ 158 w 197"/>
                <a:gd name="T65" fmla="*/ 113 h 150"/>
                <a:gd name="T66" fmla="*/ 158 w 197"/>
                <a:gd name="T67" fmla="*/ 58 h 150"/>
                <a:gd name="T68" fmla="*/ 157 w 197"/>
                <a:gd name="T69" fmla="*/ 58 h 150"/>
                <a:gd name="T70" fmla="*/ 139 w 197"/>
                <a:gd name="T71" fmla="*/ 89 h 150"/>
                <a:gd name="T72" fmla="*/ 124 w 197"/>
                <a:gd name="T73" fmla="*/ 80 h 150"/>
                <a:gd name="T74" fmla="*/ 128 w 197"/>
                <a:gd name="T75" fmla="*/ 76 h 150"/>
                <a:gd name="T76" fmla="*/ 130 w 197"/>
                <a:gd name="T77" fmla="*/ 45 h 150"/>
                <a:gd name="T78" fmla="*/ 111 w 197"/>
                <a:gd name="T79" fmla="*/ 64 h 150"/>
                <a:gd name="T80" fmla="*/ 102 w 197"/>
                <a:gd name="T81" fmla="*/ 70 h 150"/>
                <a:gd name="T82" fmla="*/ 97 w 197"/>
                <a:gd name="T83" fmla="*/ 91 h 150"/>
                <a:gd name="T84" fmla="*/ 92 w 197"/>
                <a:gd name="T85" fmla="*/ 101 h 150"/>
                <a:gd name="T86" fmla="*/ 91 w 197"/>
                <a:gd name="T87" fmla="*/ 102 h 150"/>
                <a:gd name="T88" fmla="*/ 74 w 197"/>
                <a:gd name="T89" fmla="*/ 110 h 150"/>
                <a:gd name="T90" fmla="*/ 74 w 197"/>
                <a:gd name="T91" fmla="*/ 107 h 150"/>
                <a:gd name="T92" fmla="*/ 82 w 197"/>
                <a:gd name="T93" fmla="*/ 85 h 150"/>
                <a:gd name="T94" fmla="*/ 63 w 197"/>
                <a:gd name="T95" fmla="*/ 94 h 150"/>
                <a:gd name="T96" fmla="*/ 53 w 197"/>
                <a:gd name="T97" fmla="*/ 91 h 150"/>
                <a:gd name="T98" fmla="*/ 52 w 197"/>
                <a:gd name="T99" fmla="*/ 90 h 150"/>
                <a:gd name="T100" fmla="*/ 48 w 197"/>
                <a:gd name="T101" fmla="*/ 88 h 150"/>
                <a:gd name="T102" fmla="*/ 44 w 197"/>
                <a:gd name="T103" fmla="*/ 100 h 150"/>
                <a:gd name="T104" fmla="*/ 27 w 197"/>
                <a:gd name="T105" fmla="*/ 147 h 150"/>
                <a:gd name="T106" fmla="*/ 20 w 197"/>
                <a:gd name="T107" fmla="*/ 15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7" h="150">
                  <a:moveTo>
                    <a:pt x="20" y="150"/>
                  </a:moveTo>
                  <a:cubicBezTo>
                    <a:pt x="9" y="146"/>
                    <a:pt x="0" y="124"/>
                    <a:pt x="13" y="119"/>
                  </a:cubicBezTo>
                  <a:cubicBezTo>
                    <a:pt x="13" y="117"/>
                    <a:pt x="15" y="115"/>
                    <a:pt x="17" y="114"/>
                  </a:cubicBezTo>
                  <a:cubicBezTo>
                    <a:pt x="17" y="114"/>
                    <a:pt x="17" y="113"/>
                    <a:pt x="17" y="113"/>
                  </a:cubicBezTo>
                  <a:cubicBezTo>
                    <a:pt x="27" y="103"/>
                    <a:pt x="35" y="88"/>
                    <a:pt x="44" y="77"/>
                  </a:cubicBezTo>
                  <a:cubicBezTo>
                    <a:pt x="46" y="72"/>
                    <a:pt x="47" y="68"/>
                    <a:pt x="52" y="67"/>
                  </a:cubicBezTo>
                  <a:cubicBezTo>
                    <a:pt x="55" y="69"/>
                    <a:pt x="54" y="74"/>
                    <a:pt x="53" y="78"/>
                  </a:cubicBezTo>
                  <a:cubicBezTo>
                    <a:pt x="54" y="79"/>
                    <a:pt x="58" y="78"/>
                    <a:pt x="60" y="77"/>
                  </a:cubicBezTo>
                  <a:cubicBezTo>
                    <a:pt x="68" y="71"/>
                    <a:pt x="78" y="65"/>
                    <a:pt x="85" y="58"/>
                  </a:cubicBezTo>
                  <a:cubicBezTo>
                    <a:pt x="86" y="55"/>
                    <a:pt x="86" y="52"/>
                    <a:pt x="87" y="48"/>
                  </a:cubicBezTo>
                  <a:cubicBezTo>
                    <a:pt x="81" y="50"/>
                    <a:pt x="64" y="54"/>
                    <a:pt x="68" y="44"/>
                  </a:cubicBezTo>
                  <a:cubicBezTo>
                    <a:pt x="75" y="41"/>
                    <a:pt x="84" y="36"/>
                    <a:pt x="88" y="29"/>
                  </a:cubicBezTo>
                  <a:cubicBezTo>
                    <a:pt x="90" y="22"/>
                    <a:pt x="89" y="14"/>
                    <a:pt x="92" y="9"/>
                  </a:cubicBezTo>
                  <a:cubicBezTo>
                    <a:pt x="99" y="5"/>
                    <a:pt x="108" y="14"/>
                    <a:pt x="109" y="22"/>
                  </a:cubicBezTo>
                  <a:cubicBezTo>
                    <a:pt x="112" y="27"/>
                    <a:pt x="121" y="21"/>
                    <a:pt x="110" y="37"/>
                  </a:cubicBezTo>
                  <a:cubicBezTo>
                    <a:pt x="108" y="39"/>
                    <a:pt x="108" y="42"/>
                    <a:pt x="108" y="46"/>
                  </a:cubicBezTo>
                  <a:cubicBezTo>
                    <a:pt x="109" y="46"/>
                    <a:pt x="110" y="46"/>
                    <a:pt x="111" y="46"/>
                  </a:cubicBezTo>
                  <a:cubicBezTo>
                    <a:pt x="117" y="41"/>
                    <a:pt x="124" y="36"/>
                    <a:pt x="131" y="32"/>
                  </a:cubicBezTo>
                  <a:cubicBezTo>
                    <a:pt x="133" y="22"/>
                    <a:pt x="135" y="14"/>
                    <a:pt x="140" y="5"/>
                  </a:cubicBezTo>
                  <a:cubicBezTo>
                    <a:pt x="147" y="0"/>
                    <a:pt x="156" y="5"/>
                    <a:pt x="163" y="11"/>
                  </a:cubicBezTo>
                  <a:cubicBezTo>
                    <a:pt x="168" y="11"/>
                    <a:pt x="172" y="8"/>
                    <a:pt x="176" y="5"/>
                  </a:cubicBezTo>
                  <a:cubicBezTo>
                    <a:pt x="178" y="4"/>
                    <a:pt x="178" y="4"/>
                    <a:pt x="182" y="4"/>
                  </a:cubicBezTo>
                  <a:cubicBezTo>
                    <a:pt x="183" y="7"/>
                    <a:pt x="184" y="9"/>
                    <a:pt x="184" y="13"/>
                  </a:cubicBezTo>
                  <a:cubicBezTo>
                    <a:pt x="181" y="24"/>
                    <a:pt x="151" y="27"/>
                    <a:pt x="157" y="39"/>
                  </a:cubicBezTo>
                  <a:cubicBezTo>
                    <a:pt x="162" y="39"/>
                    <a:pt x="164" y="33"/>
                    <a:pt x="166" y="29"/>
                  </a:cubicBezTo>
                  <a:cubicBezTo>
                    <a:pt x="171" y="26"/>
                    <a:pt x="184" y="30"/>
                    <a:pt x="190" y="34"/>
                  </a:cubicBezTo>
                  <a:cubicBezTo>
                    <a:pt x="197" y="42"/>
                    <a:pt x="192" y="45"/>
                    <a:pt x="184" y="50"/>
                  </a:cubicBezTo>
                  <a:cubicBezTo>
                    <a:pt x="183" y="52"/>
                    <a:pt x="183" y="53"/>
                    <a:pt x="182" y="54"/>
                  </a:cubicBezTo>
                  <a:cubicBezTo>
                    <a:pt x="181" y="70"/>
                    <a:pt x="181" y="70"/>
                    <a:pt x="182" y="93"/>
                  </a:cubicBezTo>
                  <a:cubicBezTo>
                    <a:pt x="179" y="99"/>
                    <a:pt x="177" y="102"/>
                    <a:pt x="173" y="107"/>
                  </a:cubicBezTo>
                  <a:cubicBezTo>
                    <a:pt x="173" y="107"/>
                    <a:pt x="173" y="107"/>
                    <a:pt x="173" y="107"/>
                  </a:cubicBezTo>
                  <a:cubicBezTo>
                    <a:pt x="172" y="107"/>
                    <a:pt x="172" y="107"/>
                    <a:pt x="172" y="107"/>
                  </a:cubicBezTo>
                  <a:cubicBezTo>
                    <a:pt x="169" y="112"/>
                    <a:pt x="162" y="117"/>
                    <a:pt x="158" y="113"/>
                  </a:cubicBezTo>
                  <a:cubicBezTo>
                    <a:pt x="158" y="94"/>
                    <a:pt x="159" y="75"/>
                    <a:pt x="158" y="58"/>
                  </a:cubicBezTo>
                  <a:cubicBezTo>
                    <a:pt x="158" y="58"/>
                    <a:pt x="157" y="58"/>
                    <a:pt x="157" y="58"/>
                  </a:cubicBezTo>
                  <a:cubicBezTo>
                    <a:pt x="156" y="67"/>
                    <a:pt x="147" y="84"/>
                    <a:pt x="139" y="89"/>
                  </a:cubicBezTo>
                  <a:cubicBezTo>
                    <a:pt x="132" y="90"/>
                    <a:pt x="126" y="86"/>
                    <a:pt x="124" y="80"/>
                  </a:cubicBezTo>
                  <a:cubicBezTo>
                    <a:pt x="125" y="78"/>
                    <a:pt x="126" y="77"/>
                    <a:pt x="128" y="76"/>
                  </a:cubicBezTo>
                  <a:cubicBezTo>
                    <a:pt x="132" y="68"/>
                    <a:pt x="130" y="53"/>
                    <a:pt x="130" y="45"/>
                  </a:cubicBezTo>
                  <a:cubicBezTo>
                    <a:pt x="125" y="46"/>
                    <a:pt x="115" y="59"/>
                    <a:pt x="111" y="64"/>
                  </a:cubicBezTo>
                  <a:cubicBezTo>
                    <a:pt x="108" y="66"/>
                    <a:pt x="105" y="68"/>
                    <a:pt x="102" y="70"/>
                  </a:cubicBezTo>
                  <a:cubicBezTo>
                    <a:pt x="100" y="77"/>
                    <a:pt x="98" y="84"/>
                    <a:pt x="97" y="91"/>
                  </a:cubicBezTo>
                  <a:cubicBezTo>
                    <a:pt x="95" y="95"/>
                    <a:pt x="93" y="98"/>
                    <a:pt x="92" y="101"/>
                  </a:cubicBezTo>
                  <a:cubicBezTo>
                    <a:pt x="91" y="101"/>
                    <a:pt x="91" y="101"/>
                    <a:pt x="91" y="102"/>
                  </a:cubicBezTo>
                  <a:cubicBezTo>
                    <a:pt x="88" y="106"/>
                    <a:pt x="80" y="118"/>
                    <a:pt x="74" y="110"/>
                  </a:cubicBezTo>
                  <a:cubicBezTo>
                    <a:pt x="74" y="109"/>
                    <a:pt x="74" y="108"/>
                    <a:pt x="74" y="107"/>
                  </a:cubicBezTo>
                  <a:cubicBezTo>
                    <a:pt x="79" y="101"/>
                    <a:pt x="82" y="92"/>
                    <a:pt x="82" y="85"/>
                  </a:cubicBezTo>
                  <a:cubicBezTo>
                    <a:pt x="75" y="87"/>
                    <a:pt x="70" y="94"/>
                    <a:pt x="63" y="94"/>
                  </a:cubicBezTo>
                  <a:cubicBezTo>
                    <a:pt x="59" y="93"/>
                    <a:pt x="55" y="92"/>
                    <a:pt x="53" y="91"/>
                  </a:cubicBezTo>
                  <a:cubicBezTo>
                    <a:pt x="53" y="90"/>
                    <a:pt x="53" y="90"/>
                    <a:pt x="52" y="90"/>
                  </a:cubicBezTo>
                  <a:cubicBezTo>
                    <a:pt x="51" y="89"/>
                    <a:pt x="49" y="87"/>
                    <a:pt x="48" y="88"/>
                  </a:cubicBezTo>
                  <a:cubicBezTo>
                    <a:pt x="47" y="91"/>
                    <a:pt x="45" y="96"/>
                    <a:pt x="44" y="100"/>
                  </a:cubicBezTo>
                  <a:cubicBezTo>
                    <a:pt x="37" y="115"/>
                    <a:pt x="32" y="130"/>
                    <a:pt x="27" y="147"/>
                  </a:cubicBezTo>
                  <a:cubicBezTo>
                    <a:pt x="24" y="149"/>
                    <a:pt x="23" y="150"/>
                    <a:pt x="20" y="15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3" name="Freeform 83"/>
            <p:cNvSpPr/>
            <p:nvPr userDrawn="1"/>
          </p:nvSpPr>
          <p:spPr bwMode="auto">
            <a:xfrm>
              <a:off x="1401" y="757"/>
              <a:ext cx="37" cy="49"/>
            </a:xfrm>
            <a:custGeom>
              <a:avLst/>
              <a:gdLst>
                <a:gd name="T0" fmla="*/ 5 w 30"/>
                <a:gd name="T1" fmla="*/ 39 h 39"/>
                <a:gd name="T2" fmla="*/ 6 w 30"/>
                <a:gd name="T3" fmla="*/ 28 h 39"/>
                <a:gd name="T4" fmla="*/ 6 w 30"/>
                <a:gd name="T5" fmla="*/ 1 h 39"/>
                <a:gd name="T6" fmla="*/ 10 w 30"/>
                <a:gd name="T7" fmla="*/ 0 h 39"/>
                <a:gd name="T8" fmla="*/ 25 w 30"/>
                <a:gd name="T9" fmla="*/ 17 h 39"/>
                <a:gd name="T10" fmla="*/ 5 w 30"/>
                <a:gd name="T11" fmla="*/ 39 h 39"/>
              </a:gdLst>
              <a:ahLst/>
              <a:cxnLst>
                <a:cxn ang="0">
                  <a:pos x="T0" y="T1"/>
                </a:cxn>
                <a:cxn ang="0">
                  <a:pos x="T2" y="T3"/>
                </a:cxn>
                <a:cxn ang="0">
                  <a:pos x="T4" y="T5"/>
                </a:cxn>
                <a:cxn ang="0">
                  <a:pos x="T6" y="T7"/>
                </a:cxn>
                <a:cxn ang="0">
                  <a:pos x="T8" y="T9"/>
                </a:cxn>
                <a:cxn ang="0">
                  <a:pos x="T10" y="T11"/>
                </a:cxn>
              </a:cxnLst>
              <a:rect l="0" t="0" r="r" b="b"/>
              <a:pathLst>
                <a:path w="30" h="39">
                  <a:moveTo>
                    <a:pt x="5" y="39"/>
                  </a:moveTo>
                  <a:cubicBezTo>
                    <a:pt x="3" y="35"/>
                    <a:pt x="6" y="31"/>
                    <a:pt x="6" y="28"/>
                  </a:cubicBezTo>
                  <a:cubicBezTo>
                    <a:pt x="3" y="17"/>
                    <a:pt x="0" y="9"/>
                    <a:pt x="6" y="1"/>
                  </a:cubicBezTo>
                  <a:cubicBezTo>
                    <a:pt x="7" y="0"/>
                    <a:pt x="9" y="0"/>
                    <a:pt x="10" y="0"/>
                  </a:cubicBezTo>
                  <a:cubicBezTo>
                    <a:pt x="14" y="4"/>
                    <a:pt x="21" y="11"/>
                    <a:pt x="25" y="17"/>
                  </a:cubicBezTo>
                  <a:cubicBezTo>
                    <a:pt x="30" y="29"/>
                    <a:pt x="14" y="35"/>
                    <a:pt x="5" y="3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4" name="Freeform 84"/>
            <p:cNvSpPr/>
            <p:nvPr userDrawn="1"/>
          </p:nvSpPr>
          <p:spPr bwMode="auto">
            <a:xfrm>
              <a:off x="1411" y="708"/>
              <a:ext cx="46" cy="47"/>
            </a:xfrm>
            <a:custGeom>
              <a:avLst/>
              <a:gdLst>
                <a:gd name="T0" fmla="*/ 7 w 37"/>
                <a:gd name="T1" fmla="*/ 38 h 38"/>
                <a:gd name="T2" fmla="*/ 4 w 37"/>
                <a:gd name="T3" fmla="*/ 36 h 38"/>
                <a:gd name="T4" fmla="*/ 6 w 37"/>
                <a:gd name="T5" fmla="*/ 29 h 38"/>
                <a:gd name="T6" fmla="*/ 11 w 37"/>
                <a:gd name="T7" fmla="*/ 0 h 38"/>
                <a:gd name="T8" fmla="*/ 16 w 37"/>
                <a:gd name="T9" fmla="*/ 7 h 38"/>
                <a:gd name="T10" fmla="*/ 24 w 37"/>
                <a:gd name="T11" fmla="*/ 32 h 38"/>
                <a:gd name="T12" fmla="*/ 7 w 37"/>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37" h="38">
                  <a:moveTo>
                    <a:pt x="7" y="38"/>
                  </a:moveTo>
                  <a:cubicBezTo>
                    <a:pt x="5" y="37"/>
                    <a:pt x="5" y="37"/>
                    <a:pt x="4" y="36"/>
                  </a:cubicBezTo>
                  <a:cubicBezTo>
                    <a:pt x="6" y="33"/>
                    <a:pt x="7" y="32"/>
                    <a:pt x="6" y="29"/>
                  </a:cubicBezTo>
                  <a:cubicBezTo>
                    <a:pt x="0" y="20"/>
                    <a:pt x="0" y="5"/>
                    <a:pt x="11" y="0"/>
                  </a:cubicBezTo>
                  <a:cubicBezTo>
                    <a:pt x="14" y="0"/>
                    <a:pt x="15" y="3"/>
                    <a:pt x="16" y="7"/>
                  </a:cubicBezTo>
                  <a:cubicBezTo>
                    <a:pt x="23" y="14"/>
                    <a:pt x="37" y="23"/>
                    <a:pt x="24" y="32"/>
                  </a:cubicBezTo>
                  <a:cubicBezTo>
                    <a:pt x="18" y="35"/>
                    <a:pt x="13" y="36"/>
                    <a:pt x="7" y="38"/>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5" name="Freeform 85"/>
            <p:cNvSpPr/>
            <p:nvPr userDrawn="1"/>
          </p:nvSpPr>
          <p:spPr bwMode="auto">
            <a:xfrm>
              <a:off x="2067" y="765"/>
              <a:ext cx="26" cy="39"/>
            </a:xfrm>
            <a:custGeom>
              <a:avLst/>
              <a:gdLst>
                <a:gd name="T0" fmla="*/ 10 w 21"/>
                <a:gd name="T1" fmla="*/ 31 h 31"/>
                <a:gd name="T2" fmla="*/ 3 w 21"/>
                <a:gd name="T3" fmla="*/ 4 h 31"/>
                <a:gd name="T4" fmla="*/ 21 w 21"/>
                <a:gd name="T5" fmla="*/ 18 h 31"/>
                <a:gd name="T6" fmla="*/ 10 w 21"/>
                <a:gd name="T7" fmla="*/ 31 h 31"/>
              </a:gdLst>
              <a:ahLst/>
              <a:cxnLst>
                <a:cxn ang="0">
                  <a:pos x="T0" y="T1"/>
                </a:cxn>
                <a:cxn ang="0">
                  <a:pos x="T2" y="T3"/>
                </a:cxn>
                <a:cxn ang="0">
                  <a:pos x="T4" y="T5"/>
                </a:cxn>
                <a:cxn ang="0">
                  <a:pos x="T6" y="T7"/>
                </a:cxn>
              </a:cxnLst>
              <a:rect l="0" t="0" r="r" b="b"/>
              <a:pathLst>
                <a:path w="21" h="31">
                  <a:moveTo>
                    <a:pt x="10" y="31"/>
                  </a:moveTo>
                  <a:cubicBezTo>
                    <a:pt x="0" y="27"/>
                    <a:pt x="2" y="11"/>
                    <a:pt x="3" y="4"/>
                  </a:cubicBezTo>
                  <a:cubicBezTo>
                    <a:pt x="11" y="0"/>
                    <a:pt x="20" y="9"/>
                    <a:pt x="21" y="18"/>
                  </a:cubicBezTo>
                  <a:cubicBezTo>
                    <a:pt x="19" y="27"/>
                    <a:pt x="19" y="29"/>
                    <a:pt x="10" y="3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6" name="Freeform 86"/>
            <p:cNvSpPr>
              <a:spLocks noEditPoints="1"/>
            </p:cNvSpPr>
            <p:nvPr userDrawn="1"/>
          </p:nvSpPr>
          <p:spPr bwMode="auto">
            <a:xfrm>
              <a:off x="2057" y="673"/>
              <a:ext cx="166" cy="224"/>
            </a:xfrm>
            <a:custGeom>
              <a:avLst/>
              <a:gdLst>
                <a:gd name="T0" fmla="*/ 71 w 134"/>
                <a:gd name="T1" fmla="*/ 180 h 180"/>
                <a:gd name="T2" fmla="*/ 34 w 134"/>
                <a:gd name="T3" fmla="*/ 173 h 180"/>
                <a:gd name="T4" fmla="*/ 56 w 134"/>
                <a:gd name="T5" fmla="*/ 148 h 180"/>
                <a:gd name="T6" fmla="*/ 0 w 134"/>
                <a:gd name="T7" fmla="*/ 147 h 180"/>
                <a:gd name="T8" fmla="*/ 56 w 134"/>
                <a:gd name="T9" fmla="*/ 124 h 180"/>
                <a:gd name="T10" fmla="*/ 75 w 134"/>
                <a:gd name="T11" fmla="*/ 108 h 180"/>
                <a:gd name="T12" fmla="*/ 91 w 134"/>
                <a:gd name="T13" fmla="*/ 96 h 180"/>
                <a:gd name="T14" fmla="*/ 32 w 134"/>
                <a:gd name="T15" fmla="*/ 119 h 180"/>
                <a:gd name="T16" fmla="*/ 34 w 134"/>
                <a:gd name="T17" fmla="*/ 108 h 180"/>
                <a:gd name="T18" fmla="*/ 73 w 134"/>
                <a:gd name="T19" fmla="*/ 81 h 180"/>
                <a:gd name="T20" fmla="*/ 71 w 134"/>
                <a:gd name="T21" fmla="*/ 78 h 180"/>
                <a:gd name="T22" fmla="*/ 39 w 134"/>
                <a:gd name="T23" fmla="*/ 93 h 180"/>
                <a:gd name="T24" fmla="*/ 27 w 134"/>
                <a:gd name="T25" fmla="*/ 61 h 180"/>
                <a:gd name="T26" fmla="*/ 33 w 134"/>
                <a:gd name="T27" fmla="*/ 44 h 180"/>
                <a:gd name="T28" fmla="*/ 46 w 134"/>
                <a:gd name="T29" fmla="*/ 56 h 180"/>
                <a:gd name="T30" fmla="*/ 60 w 134"/>
                <a:gd name="T31" fmla="*/ 66 h 180"/>
                <a:gd name="T32" fmla="*/ 68 w 134"/>
                <a:gd name="T33" fmla="*/ 55 h 180"/>
                <a:gd name="T34" fmla="*/ 64 w 134"/>
                <a:gd name="T35" fmla="*/ 45 h 180"/>
                <a:gd name="T36" fmla="*/ 84 w 134"/>
                <a:gd name="T37" fmla="*/ 25 h 180"/>
                <a:gd name="T38" fmla="*/ 111 w 134"/>
                <a:gd name="T39" fmla="*/ 20 h 180"/>
                <a:gd name="T40" fmla="*/ 110 w 134"/>
                <a:gd name="T41" fmla="*/ 29 h 180"/>
                <a:gd name="T42" fmla="*/ 132 w 134"/>
                <a:gd name="T43" fmla="*/ 44 h 180"/>
                <a:gd name="T44" fmla="*/ 115 w 134"/>
                <a:gd name="T45" fmla="*/ 77 h 180"/>
                <a:gd name="T46" fmla="*/ 120 w 134"/>
                <a:gd name="T47" fmla="*/ 94 h 180"/>
                <a:gd name="T48" fmla="*/ 78 w 134"/>
                <a:gd name="T49" fmla="*/ 114 h 180"/>
                <a:gd name="T50" fmla="*/ 92 w 134"/>
                <a:gd name="T51" fmla="*/ 119 h 180"/>
                <a:gd name="T52" fmla="*/ 81 w 134"/>
                <a:gd name="T53" fmla="*/ 140 h 180"/>
                <a:gd name="T54" fmla="*/ 72 w 134"/>
                <a:gd name="T55" fmla="*/ 180 h 180"/>
                <a:gd name="T56" fmla="*/ 106 w 134"/>
                <a:gd name="T57" fmla="*/ 53 h 180"/>
                <a:gd name="T58" fmla="*/ 87 w 134"/>
                <a:gd name="T59" fmla="*/ 59 h 180"/>
                <a:gd name="T60" fmla="*/ 87 w 134"/>
                <a:gd name="T61" fmla="*/ 60 h 180"/>
                <a:gd name="T62" fmla="*/ 92 w 134"/>
                <a:gd name="T63" fmla="*/ 58 h 180"/>
                <a:gd name="T64" fmla="*/ 99 w 134"/>
                <a:gd name="T65" fmla="*/ 67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4" h="180">
                  <a:moveTo>
                    <a:pt x="72" y="180"/>
                  </a:moveTo>
                  <a:cubicBezTo>
                    <a:pt x="71" y="180"/>
                    <a:pt x="71" y="180"/>
                    <a:pt x="71" y="180"/>
                  </a:cubicBezTo>
                  <a:cubicBezTo>
                    <a:pt x="58" y="180"/>
                    <a:pt x="46" y="179"/>
                    <a:pt x="34" y="175"/>
                  </a:cubicBezTo>
                  <a:cubicBezTo>
                    <a:pt x="34" y="174"/>
                    <a:pt x="34" y="174"/>
                    <a:pt x="34" y="173"/>
                  </a:cubicBezTo>
                  <a:cubicBezTo>
                    <a:pt x="41" y="169"/>
                    <a:pt x="50" y="170"/>
                    <a:pt x="55" y="163"/>
                  </a:cubicBezTo>
                  <a:cubicBezTo>
                    <a:pt x="56" y="157"/>
                    <a:pt x="57" y="152"/>
                    <a:pt x="56" y="148"/>
                  </a:cubicBezTo>
                  <a:cubicBezTo>
                    <a:pt x="43" y="148"/>
                    <a:pt x="37" y="157"/>
                    <a:pt x="27" y="161"/>
                  </a:cubicBezTo>
                  <a:cubicBezTo>
                    <a:pt x="18" y="162"/>
                    <a:pt x="3" y="154"/>
                    <a:pt x="0" y="147"/>
                  </a:cubicBezTo>
                  <a:cubicBezTo>
                    <a:pt x="0" y="136"/>
                    <a:pt x="3" y="141"/>
                    <a:pt x="14" y="140"/>
                  </a:cubicBezTo>
                  <a:cubicBezTo>
                    <a:pt x="28" y="138"/>
                    <a:pt x="43" y="130"/>
                    <a:pt x="56" y="124"/>
                  </a:cubicBezTo>
                  <a:cubicBezTo>
                    <a:pt x="59" y="121"/>
                    <a:pt x="59" y="121"/>
                    <a:pt x="61" y="121"/>
                  </a:cubicBezTo>
                  <a:cubicBezTo>
                    <a:pt x="64" y="112"/>
                    <a:pt x="66" y="110"/>
                    <a:pt x="75" y="108"/>
                  </a:cubicBezTo>
                  <a:cubicBezTo>
                    <a:pt x="79" y="106"/>
                    <a:pt x="79" y="106"/>
                    <a:pt x="90" y="100"/>
                  </a:cubicBezTo>
                  <a:cubicBezTo>
                    <a:pt x="90" y="99"/>
                    <a:pt x="91" y="98"/>
                    <a:pt x="91" y="96"/>
                  </a:cubicBezTo>
                  <a:cubicBezTo>
                    <a:pt x="74" y="98"/>
                    <a:pt x="61" y="112"/>
                    <a:pt x="48" y="121"/>
                  </a:cubicBezTo>
                  <a:cubicBezTo>
                    <a:pt x="41" y="122"/>
                    <a:pt x="36" y="121"/>
                    <a:pt x="32" y="119"/>
                  </a:cubicBezTo>
                  <a:cubicBezTo>
                    <a:pt x="29" y="120"/>
                    <a:pt x="12" y="123"/>
                    <a:pt x="20" y="116"/>
                  </a:cubicBezTo>
                  <a:cubicBezTo>
                    <a:pt x="25" y="114"/>
                    <a:pt x="29" y="111"/>
                    <a:pt x="34" y="108"/>
                  </a:cubicBezTo>
                  <a:cubicBezTo>
                    <a:pt x="47" y="100"/>
                    <a:pt x="61" y="93"/>
                    <a:pt x="74" y="85"/>
                  </a:cubicBezTo>
                  <a:cubicBezTo>
                    <a:pt x="74" y="83"/>
                    <a:pt x="73" y="82"/>
                    <a:pt x="73" y="81"/>
                  </a:cubicBezTo>
                  <a:cubicBezTo>
                    <a:pt x="73" y="79"/>
                    <a:pt x="74" y="77"/>
                    <a:pt x="74" y="75"/>
                  </a:cubicBezTo>
                  <a:cubicBezTo>
                    <a:pt x="72" y="76"/>
                    <a:pt x="71" y="76"/>
                    <a:pt x="71" y="78"/>
                  </a:cubicBezTo>
                  <a:cubicBezTo>
                    <a:pt x="63" y="81"/>
                    <a:pt x="59" y="88"/>
                    <a:pt x="53" y="81"/>
                  </a:cubicBezTo>
                  <a:cubicBezTo>
                    <a:pt x="51" y="88"/>
                    <a:pt x="46" y="93"/>
                    <a:pt x="39" y="93"/>
                  </a:cubicBezTo>
                  <a:cubicBezTo>
                    <a:pt x="32" y="89"/>
                    <a:pt x="32" y="77"/>
                    <a:pt x="31" y="72"/>
                  </a:cubicBezTo>
                  <a:cubicBezTo>
                    <a:pt x="30" y="71"/>
                    <a:pt x="29" y="67"/>
                    <a:pt x="27" y="61"/>
                  </a:cubicBezTo>
                  <a:cubicBezTo>
                    <a:pt x="24" y="55"/>
                    <a:pt x="18" y="47"/>
                    <a:pt x="22" y="42"/>
                  </a:cubicBezTo>
                  <a:cubicBezTo>
                    <a:pt x="27" y="38"/>
                    <a:pt x="29" y="37"/>
                    <a:pt x="33" y="44"/>
                  </a:cubicBezTo>
                  <a:cubicBezTo>
                    <a:pt x="37" y="47"/>
                    <a:pt x="42" y="51"/>
                    <a:pt x="45" y="56"/>
                  </a:cubicBezTo>
                  <a:cubicBezTo>
                    <a:pt x="45" y="56"/>
                    <a:pt x="46" y="56"/>
                    <a:pt x="46" y="56"/>
                  </a:cubicBezTo>
                  <a:cubicBezTo>
                    <a:pt x="48" y="62"/>
                    <a:pt x="54" y="69"/>
                    <a:pt x="53" y="77"/>
                  </a:cubicBezTo>
                  <a:cubicBezTo>
                    <a:pt x="57" y="75"/>
                    <a:pt x="62" y="71"/>
                    <a:pt x="60" y="66"/>
                  </a:cubicBezTo>
                  <a:cubicBezTo>
                    <a:pt x="53" y="63"/>
                    <a:pt x="57" y="57"/>
                    <a:pt x="61" y="55"/>
                  </a:cubicBezTo>
                  <a:cubicBezTo>
                    <a:pt x="64" y="55"/>
                    <a:pt x="64" y="55"/>
                    <a:pt x="68" y="55"/>
                  </a:cubicBezTo>
                  <a:cubicBezTo>
                    <a:pt x="68" y="53"/>
                    <a:pt x="68" y="53"/>
                    <a:pt x="67" y="52"/>
                  </a:cubicBezTo>
                  <a:cubicBezTo>
                    <a:pt x="62" y="50"/>
                    <a:pt x="63" y="49"/>
                    <a:pt x="64" y="45"/>
                  </a:cubicBezTo>
                  <a:cubicBezTo>
                    <a:pt x="58" y="43"/>
                    <a:pt x="56" y="37"/>
                    <a:pt x="58" y="32"/>
                  </a:cubicBezTo>
                  <a:cubicBezTo>
                    <a:pt x="76" y="28"/>
                    <a:pt x="76" y="28"/>
                    <a:pt x="84" y="25"/>
                  </a:cubicBezTo>
                  <a:cubicBezTo>
                    <a:pt x="89" y="19"/>
                    <a:pt x="95" y="0"/>
                    <a:pt x="106" y="4"/>
                  </a:cubicBezTo>
                  <a:cubicBezTo>
                    <a:pt x="109" y="7"/>
                    <a:pt x="111" y="14"/>
                    <a:pt x="111" y="20"/>
                  </a:cubicBezTo>
                  <a:cubicBezTo>
                    <a:pt x="109" y="23"/>
                    <a:pt x="107" y="25"/>
                    <a:pt x="107" y="28"/>
                  </a:cubicBezTo>
                  <a:cubicBezTo>
                    <a:pt x="108" y="28"/>
                    <a:pt x="109" y="28"/>
                    <a:pt x="110" y="29"/>
                  </a:cubicBezTo>
                  <a:cubicBezTo>
                    <a:pt x="117" y="25"/>
                    <a:pt x="121" y="21"/>
                    <a:pt x="125" y="31"/>
                  </a:cubicBezTo>
                  <a:cubicBezTo>
                    <a:pt x="132" y="35"/>
                    <a:pt x="134" y="34"/>
                    <a:pt x="132" y="44"/>
                  </a:cubicBezTo>
                  <a:cubicBezTo>
                    <a:pt x="127" y="55"/>
                    <a:pt x="121" y="66"/>
                    <a:pt x="115" y="76"/>
                  </a:cubicBezTo>
                  <a:cubicBezTo>
                    <a:pt x="115" y="76"/>
                    <a:pt x="115" y="77"/>
                    <a:pt x="115" y="77"/>
                  </a:cubicBezTo>
                  <a:cubicBezTo>
                    <a:pt x="117" y="77"/>
                    <a:pt x="118" y="78"/>
                    <a:pt x="119" y="78"/>
                  </a:cubicBezTo>
                  <a:cubicBezTo>
                    <a:pt x="120" y="83"/>
                    <a:pt x="120" y="88"/>
                    <a:pt x="120" y="94"/>
                  </a:cubicBezTo>
                  <a:cubicBezTo>
                    <a:pt x="116" y="100"/>
                    <a:pt x="110" y="100"/>
                    <a:pt x="103" y="101"/>
                  </a:cubicBezTo>
                  <a:cubicBezTo>
                    <a:pt x="94" y="106"/>
                    <a:pt x="86" y="109"/>
                    <a:pt x="78" y="114"/>
                  </a:cubicBezTo>
                  <a:cubicBezTo>
                    <a:pt x="78" y="116"/>
                    <a:pt x="78" y="118"/>
                    <a:pt x="79" y="120"/>
                  </a:cubicBezTo>
                  <a:cubicBezTo>
                    <a:pt x="83" y="120"/>
                    <a:pt x="87" y="120"/>
                    <a:pt x="92" y="119"/>
                  </a:cubicBezTo>
                  <a:cubicBezTo>
                    <a:pt x="96" y="123"/>
                    <a:pt x="96" y="131"/>
                    <a:pt x="93" y="136"/>
                  </a:cubicBezTo>
                  <a:cubicBezTo>
                    <a:pt x="88" y="137"/>
                    <a:pt x="85" y="138"/>
                    <a:pt x="81" y="140"/>
                  </a:cubicBezTo>
                  <a:cubicBezTo>
                    <a:pt x="81" y="142"/>
                    <a:pt x="81" y="144"/>
                    <a:pt x="80" y="147"/>
                  </a:cubicBezTo>
                  <a:cubicBezTo>
                    <a:pt x="81" y="156"/>
                    <a:pt x="85" y="178"/>
                    <a:pt x="72" y="180"/>
                  </a:cubicBezTo>
                  <a:moveTo>
                    <a:pt x="99" y="67"/>
                  </a:moveTo>
                  <a:cubicBezTo>
                    <a:pt x="103" y="63"/>
                    <a:pt x="106" y="58"/>
                    <a:pt x="106" y="53"/>
                  </a:cubicBezTo>
                  <a:cubicBezTo>
                    <a:pt x="102" y="49"/>
                    <a:pt x="96" y="49"/>
                    <a:pt x="92" y="49"/>
                  </a:cubicBezTo>
                  <a:cubicBezTo>
                    <a:pt x="92" y="51"/>
                    <a:pt x="92" y="51"/>
                    <a:pt x="87" y="59"/>
                  </a:cubicBezTo>
                  <a:cubicBezTo>
                    <a:pt x="88" y="59"/>
                    <a:pt x="88" y="59"/>
                    <a:pt x="89" y="59"/>
                  </a:cubicBezTo>
                  <a:cubicBezTo>
                    <a:pt x="88" y="60"/>
                    <a:pt x="88" y="60"/>
                    <a:pt x="87" y="60"/>
                  </a:cubicBezTo>
                  <a:cubicBezTo>
                    <a:pt x="87" y="60"/>
                    <a:pt x="88" y="60"/>
                    <a:pt x="88" y="61"/>
                  </a:cubicBezTo>
                  <a:cubicBezTo>
                    <a:pt x="90" y="61"/>
                    <a:pt x="91" y="59"/>
                    <a:pt x="92" y="58"/>
                  </a:cubicBezTo>
                  <a:cubicBezTo>
                    <a:pt x="98" y="57"/>
                    <a:pt x="98" y="59"/>
                    <a:pt x="98" y="67"/>
                  </a:cubicBezTo>
                  <a:cubicBezTo>
                    <a:pt x="98" y="67"/>
                    <a:pt x="98" y="67"/>
                    <a:pt x="99" y="6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7" name="Freeform 87"/>
            <p:cNvSpPr/>
            <p:nvPr userDrawn="1"/>
          </p:nvSpPr>
          <p:spPr bwMode="auto">
            <a:xfrm>
              <a:off x="1415" y="933"/>
              <a:ext cx="31" cy="40"/>
            </a:xfrm>
            <a:custGeom>
              <a:avLst/>
              <a:gdLst>
                <a:gd name="T0" fmla="*/ 0 w 31"/>
                <a:gd name="T1" fmla="*/ 35 h 40"/>
                <a:gd name="T2" fmla="*/ 24 w 31"/>
                <a:gd name="T3" fmla="*/ 5 h 40"/>
                <a:gd name="T4" fmla="*/ 2 w 31"/>
                <a:gd name="T5" fmla="*/ 5 h 40"/>
                <a:gd name="T6" fmla="*/ 2 w 31"/>
                <a:gd name="T7" fmla="*/ 3 h 40"/>
                <a:gd name="T8" fmla="*/ 2 w 31"/>
                <a:gd name="T9" fmla="*/ 0 h 40"/>
                <a:gd name="T10" fmla="*/ 31 w 31"/>
                <a:gd name="T11" fmla="*/ 0 h 40"/>
                <a:gd name="T12" fmla="*/ 31 w 31"/>
                <a:gd name="T13" fmla="*/ 3 h 40"/>
                <a:gd name="T14" fmla="*/ 31 w 31"/>
                <a:gd name="T15" fmla="*/ 5 h 40"/>
                <a:gd name="T16" fmla="*/ 6 w 31"/>
                <a:gd name="T17" fmla="*/ 35 h 40"/>
                <a:gd name="T18" fmla="*/ 31 w 31"/>
                <a:gd name="T19" fmla="*/ 35 h 40"/>
                <a:gd name="T20" fmla="*/ 31 w 31"/>
                <a:gd name="T21" fmla="*/ 37 h 40"/>
                <a:gd name="T22" fmla="*/ 31 w 31"/>
                <a:gd name="T23" fmla="*/ 40 h 40"/>
                <a:gd name="T24" fmla="*/ 0 w 31"/>
                <a:gd name="T25" fmla="*/ 40 h 40"/>
                <a:gd name="T26" fmla="*/ 0 w 31"/>
                <a:gd name="T27" fmla="*/ 37 h 40"/>
                <a:gd name="T28" fmla="*/ 0 w 31"/>
                <a:gd name="T29"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0" y="35"/>
                  </a:moveTo>
                  <a:lnTo>
                    <a:pt x="24" y="5"/>
                  </a:lnTo>
                  <a:lnTo>
                    <a:pt x="2" y="5"/>
                  </a:lnTo>
                  <a:lnTo>
                    <a:pt x="2" y="3"/>
                  </a:lnTo>
                  <a:lnTo>
                    <a:pt x="2" y="0"/>
                  </a:lnTo>
                  <a:lnTo>
                    <a:pt x="31" y="0"/>
                  </a:lnTo>
                  <a:lnTo>
                    <a:pt x="31" y="3"/>
                  </a:lnTo>
                  <a:lnTo>
                    <a:pt x="31" y="5"/>
                  </a:lnTo>
                  <a:lnTo>
                    <a:pt x="6" y="35"/>
                  </a:lnTo>
                  <a:lnTo>
                    <a:pt x="31" y="35"/>
                  </a:lnTo>
                  <a:lnTo>
                    <a:pt x="31" y="37"/>
                  </a:lnTo>
                  <a:lnTo>
                    <a:pt x="31" y="40"/>
                  </a:lnTo>
                  <a:lnTo>
                    <a:pt x="0" y="40"/>
                  </a:lnTo>
                  <a:lnTo>
                    <a:pt x="0" y="37"/>
                  </a:lnTo>
                  <a:lnTo>
                    <a:pt x="0" y="3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8" name="Freeform 88"/>
            <p:cNvSpPr/>
            <p:nvPr userDrawn="1"/>
          </p:nvSpPr>
          <p:spPr bwMode="auto">
            <a:xfrm>
              <a:off x="1458" y="933"/>
              <a:ext cx="31" cy="40"/>
            </a:xfrm>
            <a:custGeom>
              <a:avLst/>
              <a:gdLst>
                <a:gd name="T0" fmla="*/ 0 w 31"/>
                <a:gd name="T1" fmla="*/ 0 h 40"/>
                <a:gd name="T2" fmla="*/ 2 w 31"/>
                <a:gd name="T3" fmla="*/ 0 h 40"/>
                <a:gd name="T4" fmla="*/ 5 w 31"/>
                <a:gd name="T5" fmla="*/ 0 h 40"/>
                <a:gd name="T6" fmla="*/ 5 w 31"/>
                <a:gd name="T7" fmla="*/ 16 h 40"/>
                <a:gd name="T8" fmla="*/ 26 w 31"/>
                <a:gd name="T9" fmla="*/ 16 h 40"/>
                <a:gd name="T10" fmla="*/ 26 w 31"/>
                <a:gd name="T11" fmla="*/ 0 h 40"/>
                <a:gd name="T12" fmla="*/ 28 w 31"/>
                <a:gd name="T13" fmla="*/ 0 h 40"/>
                <a:gd name="T14" fmla="*/ 31 w 31"/>
                <a:gd name="T15" fmla="*/ 0 h 40"/>
                <a:gd name="T16" fmla="*/ 31 w 31"/>
                <a:gd name="T17" fmla="*/ 40 h 40"/>
                <a:gd name="T18" fmla="*/ 28 w 31"/>
                <a:gd name="T19" fmla="*/ 40 h 40"/>
                <a:gd name="T20" fmla="*/ 26 w 31"/>
                <a:gd name="T21" fmla="*/ 40 h 40"/>
                <a:gd name="T22" fmla="*/ 26 w 31"/>
                <a:gd name="T23" fmla="*/ 21 h 40"/>
                <a:gd name="T24" fmla="*/ 5 w 31"/>
                <a:gd name="T25" fmla="*/ 21 h 40"/>
                <a:gd name="T26" fmla="*/ 5 w 31"/>
                <a:gd name="T27" fmla="*/ 40 h 40"/>
                <a:gd name="T28" fmla="*/ 2 w 31"/>
                <a:gd name="T29" fmla="*/ 40 h 40"/>
                <a:gd name="T30" fmla="*/ 0 w 31"/>
                <a:gd name="T31" fmla="*/ 40 h 40"/>
                <a:gd name="T32" fmla="*/ 0 w 31"/>
                <a:gd name="T3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 h="40">
                  <a:moveTo>
                    <a:pt x="0" y="0"/>
                  </a:moveTo>
                  <a:lnTo>
                    <a:pt x="2" y="0"/>
                  </a:lnTo>
                  <a:lnTo>
                    <a:pt x="5" y="0"/>
                  </a:lnTo>
                  <a:lnTo>
                    <a:pt x="5" y="16"/>
                  </a:lnTo>
                  <a:lnTo>
                    <a:pt x="26" y="16"/>
                  </a:lnTo>
                  <a:lnTo>
                    <a:pt x="26" y="0"/>
                  </a:lnTo>
                  <a:lnTo>
                    <a:pt x="28" y="0"/>
                  </a:lnTo>
                  <a:lnTo>
                    <a:pt x="31" y="0"/>
                  </a:lnTo>
                  <a:lnTo>
                    <a:pt x="31" y="40"/>
                  </a:lnTo>
                  <a:lnTo>
                    <a:pt x="28" y="40"/>
                  </a:lnTo>
                  <a:lnTo>
                    <a:pt x="26" y="40"/>
                  </a:lnTo>
                  <a:lnTo>
                    <a:pt x="26" y="21"/>
                  </a:lnTo>
                  <a:lnTo>
                    <a:pt x="5" y="21"/>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19" name="Freeform 89"/>
            <p:cNvSpPr/>
            <p:nvPr userDrawn="1"/>
          </p:nvSpPr>
          <p:spPr bwMode="auto">
            <a:xfrm>
              <a:off x="1503" y="933"/>
              <a:ext cx="29" cy="40"/>
            </a:xfrm>
            <a:custGeom>
              <a:avLst/>
              <a:gdLst>
                <a:gd name="T0" fmla="*/ 0 w 29"/>
                <a:gd name="T1" fmla="*/ 40 h 40"/>
                <a:gd name="T2" fmla="*/ 0 w 29"/>
                <a:gd name="T3" fmla="*/ 0 h 40"/>
                <a:gd name="T4" fmla="*/ 29 w 29"/>
                <a:gd name="T5" fmla="*/ 0 h 40"/>
                <a:gd name="T6" fmla="*/ 29 w 29"/>
                <a:gd name="T7" fmla="*/ 3 h 40"/>
                <a:gd name="T8" fmla="*/ 29 w 29"/>
                <a:gd name="T9" fmla="*/ 5 h 40"/>
                <a:gd name="T10" fmla="*/ 6 w 29"/>
                <a:gd name="T11" fmla="*/ 5 h 40"/>
                <a:gd name="T12" fmla="*/ 6 w 29"/>
                <a:gd name="T13" fmla="*/ 16 h 40"/>
                <a:gd name="T14" fmla="*/ 27 w 29"/>
                <a:gd name="T15" fmla="*/ 16 h 40"/>
                <a:gd name="T16" fmla="*/ 27 w 29"/>
                <a:gd name="T17" fmla="*/ 19 h 40"/>
                <a:gd name="T18" fmla="*/ 27 w 29"/>
                <a:gd name="T19" fmla="*/ 21 h 40"/>
                <a:gd name="T20" fmla="*/ 6 w 29"/>
                <a:gd name="T21" fmla="*/ 21 h 40"/>
                <a:gd name="T22" fmla="*/ 6 w 29"/>
                <a:gd name="T23" fmla="*/ 35 h 40"/>
                <a:gd name="T24" fmla="*/ 29 w 29"/>
                <a:gd name="T25" fmla="*/ 35 h 40"/>
                <a:gd name="T26" fmla="*/ 29 w 29"/>
                <a:gd name="T27" fmla="*/ 37 h 40"/>
                <a:gd name="T28" fmla="*/ 29 w 29"/>
                <a:gd name="T29" fmla="*/ 40 h 40"/>
                <a:gd name="T30" fmla="*/ 0 w 29"/>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40">
                  <a:moveTo>
                    <a:pt x="0" y="40"/>
                  </a:moveTo>
                  <a:lnTo>
                    <a:pt x="0" y="0"/>
                  </a:lnTo>
                  <a:lnTo>
                    <a:pt x="29" y="0"/>
                  </a:lnTo>
                  <a:lnTo>
                    <a:pt x="29" y="3"/>
                  </a:lnTo>
                  <a:lnTo>
                    <a:pt x="29" y="5"/>
                  </a:lnTo>
                  <a:lnTo>
                    <a:pt x="6" y="5"/>
                  </a:lnTo>
                  <a:lnTo>
                    <a:pt x="6" y="16"/>
                  </a:lnTo>
                  <a:lnTo>
                    <a:pt x="27" y="16"/>
                  </a:lnTo>
                  <a:lnTo>
                    <a:pt x="27" y="19"/>
                  </a:lnTo>
                  <a:lnTo>
                    <a:pt x="27" y="21"/>
                  </a:lnTo>
                  <a:lnTo>
                    <a:pt x="6" y="21"/>
                  </a:lnTo>
                  <a:lnTo>
                    <a:pt x="6" y="35"/>
                  </a:lnTo>
                  <a:lnTo>
                    <a:pt x="29" y="35"/>
                  </a:lnTo>
                  <a:lnTo>
                    <a:pt x="29" y="37"/>
                  </a:lnTo>
                  <a:lnTo>
                    <a:pt x="29"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0" name="Freeform 90"/>
            <p:cNvSpPr/>
            <p:nvPr userDrawn="1"/>
          </p:nvSpPr>
          <p:spPr bwMode="auto">
            <a:xfrm>
              <a:off x="1542" y="933"/>
              <a:ext cx="22" cy="40"/>
            </a:xfrm>
            <a:custGeom>
              <a:avLst/>
              <a:gdLst>
                <a:gd name="T0" fmla="*/ 14 w 18"/>
                <a:gd name="T1" fmla="*/ 0 h 32"/>
                <a:gd name="T2" fmla="*/ 16 w 18"/>
                <a:gd name="T3" fmla="*/ 0 h 32"/>
                <a:gd name="T4" fmla="*/ 18 w 18"/>
                <a:gd name="T5" fmla="*/ 0 h 32"/>
                <a:gd name="T6" fmla="*/ 18 w 18"/>
                <a:gd name="T7" fmla="*/ 23 h 32"/>
                <a:gd name="T8" fmla="*/ 16 w 18"/>
                <a:gd name="T9" fmla="*/ 30 h 32"/>
                <a:gd name="T10" fmla="*/ 9 w 18"/>
                <a:gd name="T11" fmla="*/ 32 h 32"/>
                <a:gd name="T12" fmla="*/ 2 w 18"/>
                <a:gd name="T13" fmla="*/ 30 h 32"/>
                <a:gd name="T14" fmla="*/ 0 w 18"/>
                <a:gd name="T15" fmla="*/ 23 h 32"/>
                <a:gd name="T16" fmla="*/ 0 w 18"/>
                <a:gd name="T17" fmla="*/ 21 h 32"/>
                <a:gd name="T18" fmla="*/ 4 w 18"/>
                <a:gd name="T19" fmla="*/ 21 h 32"/>
                <a:gd name="T20" fmla="*/ 4 w 18"/>
                <a:gd name="T21" fmla="*/ 23 h 32"/>
                <a:gd name="T22" fmla="*/ 6 w 18"/>
                <a:gd name="T23" fmla="*/ 27 h 32"/>
                <a:gd name="T24" fmla="*/ 9 w 18"/>
                <a:gd name="T25" fmla="*/ 29 h 32"/>
                <a:gd name="T26" fmla="*/ 13 w 18"/>
                <a:gd name="T27" fmla="*/ 27 h 32"/>
                <a:gd name="T28" fmla="*/ 14 w 18"/>
                <a:gd name="T29" fmla="*/ 23 h 32"/>
                <a:gd name="T30" fmla="*/ 14 w 18"/>
                <a:gd name="T3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32">
                  <a:moveTo>
                    <a:pt x="14" y="0"/>
                  </a:moveTo>
                  <a:cubicBezTo>
                    <a:pt x="16" y="0"/>
                    <a:pt x="16" y="0"/>
                    <a:pt x="16" y="0"/>
                  </a:cubicBezTo>
                  <a:cubicBezTo>
                    <a:pt x="18" y="0"/>
                    <a:pt x="18" y="0"/>
                    <a:pt x="18" y="0"/>
                  </a:cubicBezTo>
                  <a:cubicBezTo>
                    <a:pt x="18" y="23"/>
                    <a:pt x="18" y="23"/>
                    <a:pt x="18" y="23"/>
                  </a:cubicBezTo>
                  <a:cubicBezTo>
                    <a:pt x="18" y="26"/>
                    <a:pt x="18" y="28"/>
                    <a:pt x="16" y="30"/>
                  </a:cubicBezTo>
                  <a:cubicBezTo>
                    <a:pt x="14" y="32"/>
                    <a:pt x="12" y="32"/>
                    <a:pt x="9" y="32"/>
                  </a:cubicBezTo>
                  <a:cubicBezTo>
                    <a:pt x="6" y="32"/>
                    <a:pt x="4" y="32"/>
                    <a:pt x="2" y="30"/>
                  </a:cubicBezTo>
                  <a:cubicBezTo>
                    <a:pt x="1" y="28"/>
                    <a:pt x="0" y="26"/>
                    <a:pt x="0" y="23"/>
                  </a:cubicBezTo>
                  <a:cubicBezTo>
                    <a:pt x="0" y="21"/>
                    <a:pt x="0" y="21"/>
                    <a:pt x="0" y="21"/>
                  </a:cubicBezTo>
                  <a:cubicBezTo>
                    <a:pt x="4" y="21"/>
                    <a:pt x="4" y="21"/>
                    <a:pt x="4" y="21"/>
                  </a:cubicBezTo>
                  <a:cubicBezTo>
                    <a:pt x="4" y="23"/>
                    <a:pt x="4" y="23"/>
                    <a:pt x="4" y="23"/>
                  </a:cubicBezTo>
                  <a:cubicBezTo>
                    <a:pt x="4" y="25"/>
                    <a:pt x="5" y="26"/>
                    <a:pt x="6" y="27"/>
                  </a:cubicBezTo>
                  <a:cubicBezTo>
                    <a:pt x="6" y="28"/>
                    <a:pt x="8" y="29"/>
                    <a:pt x="9" y="29"/>
                  </a:cubicBezTo>
                  <a:cubicBezTo>
                    <a:pt x="11" y="29"/>
                    <a:pt x="12" y="28"/>
                    <a:pt x="13" y="27"/>
                  </a:cubicBezTo>
                  <a:cubicBezTo>
                    <a:pt x="14" y="26"/>
                    <a:pt x="14" y="24"/>
                    <a:pt x="14" y="23"/>
                  </a:cubicBezTo>
                  <a:lnTo>
                    <a:pt x="14"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1" name="Freeform 91"/>
            <p:cNvSpPr/>
            <p:nvPr userDrawn="1"/>
          </p:nvSpPr>
          <p:spPr bwMode="auto">
            <a:xfrm>
              <a:off x="1579" y="933"/>
              <a:ext cx="5" cy="40"/>
            </a:xfrm>
            <a:custGeom>
              <a:avLst/>
              <a:gdLst>
                <a:gd name="T0" fmla="*/ 0 w 5"/>
                <a:gd name="T1" fmla="*/ 0 h 40"/>
                <a:gd name="T2" fmla="*/ 3 w 5"/>
                <a:gd name="T3" fmla="*/ 0 h 40"/>
                <a:gd name="T4" fmla="*/ 5 w 5"/>
                <a:gd name="T5" fmla="*/ 0 h 40"/>
                <a:gd name="T6" fmla="*/ 5 w 5"/>
                <a:gd name="T7" fmla="*/ 40 h 40"/>
                <a:gd name="T8" fmla="*/ 3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3" y="0"/>
                  </a:lnTo>
                  <a:lnTo>
                    <a:pt x="5" y="0"/>
                  </a:lnTo>
                  <a:lnTo>
                    <a:pt x="5" y="40"/>
                  </a:lnTo>
                  <a:lnTo>
                    <a:pt x="3"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2" name="Freeform 92"/>
            <p:cNvSpPr>
              <a:spLocks noEditPoints="1"/>
            </p:cNvSpPr>
            <p:nvPr userDrawn="1"/>
          </p:nvSpPr>
          <p:spPr bwMode="auto">
            <a:xfrm>
              <a:off x="1595" y="933"/>
              <a:ext cx="36" cy="40"/>
            </a:xfrm>
            <a:custGeom>
              <a:avLst/>
              <a:gdLst>
                <a:gd name="T0" fmla="*/ 15 w 36"/>
                <a:gd name="T1" fmla="*/ 0 h 40"/>
                <a:gd name="T2" fmla="*/ 19 w 36"/>
                <a:gd name="T3" fmla="*/ 0 h 40"/>
                <a:gd name="T4" fmla="*/ 21 w 36"/>
                <a:gd name="T5" fmla="*/ 0 h 40"/>
                <a:gd name="T6" fmla="*/ 36 w 36"/>
                <a:gd name="T7" fmla="*/ 40 h 40"/>
                <a:gd name="T8" fmla="*/ 33 w 36"/>
                <a:gd name="T9" fmla="*/ 40 h 40"/>
                <a:gd name="T10" fmla="*/ 30 w 36"/>
                <a:gd name="T11" fmla="*/ 40 h 40"/>
                <a:gd name="T12" fmla="*/ 26 w 36"/>
                <a:gd name="T13" fmla="*/ 27 h 40"/>
                <a:gd name="T14" fmla="*/ 10 w 36"/>
                <a:gd name="T15" fmla="*/ 27 h 40"/>
                <a:gd name="T16" fmla="*/ 7 w 36"/>
                <a:gd name="T17" fmla="*/ 40 h 40"/>
                <a:gd name="T18" fmla="*/ 4 w 36"/>
                <a:gd name="T19" fmla="*/ 40 h 40"/>
                <a:gd name="T20" fmla="*/ 0 w 36"/>
                <a:gd name="T21" fmla="*/ 40 h 40"/>
                <a:gd name="T22" fmla="*/ 15 w 36"/>
                <a:gd name="T23" fmla="*/ 0 h 40"/>
                <a:gd name="T24" fmla="*/ 12 w 36"/>
                <a:gd name="T25" fmla="*/ 24 h 40"/>
                <a:gd name="T26" fmla="*/ 24 w 36"/>
                <a:gd name="T27" fmla="*/ 24 h 40"/>
                <a:gd name="T28" fmla="*/ 19 w 36"/>
                <a:gd name="T29" fmla="*/ 5 h 40"/>
                <a:gd name="T30" fmla="*/ 19 w 36"/>
                <a:gd name="T31" fmla="*/ 5 h 40"/>
                <a:gd name="T32" fmla="*/ 12 w 36"/>
                <a:gd name="T33"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 h="40">
                  <a:moveTo>
                    <a:pt x="15" y="0"/>
                  </a:moveTo>
                  <a:lnTo>
                    <a:pt x="19" y="0"/>
                  </a:lnTo>
                  <a:lnTo>
                    <a:pt x="21" y="0"/>
                  </a:lnTo>
                  <a:lnTo>
                    <a:pt x="36" y="40"/>
                  </a:lnTo>
                  <a:lnTo>
                    <a:pt x="33" y="40"/>
                  </a:lnTo>
                  <a:lnTo>
                    <a:pt x="30" y="40"/>
                  </a:lnTo>
                  <a:lnTo>
                    <a:pt x="26" y="27"/>
                  </a:lnTo>
                  <a:lnTo>
                    <a:pt x="10" y="27"/>
                  </a:lnTo>
                  <a:lnTo>
                    <a:pt x="7" y="40"/>
                  </a:lnTo>
                  <a:lnTo>
                    <a:pt x="4" y="40"/>
                  </a:lnTo>
                  <a:lnTo>
                    <a:pt x="0" y="40"/>
                  </a:lnTo>
                  <a:lnTo>
                    <a:pt x="15" y="0"/>
                  </a:lnTo>
                  <a:close/>
                  <a:moveTo>
                    <a:pt x="12" y="24"/>
                  </a:moveTo>
                  <a:lnTo>
                    <a:pt x="24" y="24"/>
                  </a:lnTo>
                  <a:lnTo>
                    <a:pt x="19" y="5"/>
                  </a:lnTo>
                  <a:lnTo>
                    <a:pt x="19" y="5"/>
                  </a:lnTo>
                  <a:lnTo>
                    <a:pt x="12"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3" name="Freeform 93"/>
            <p:cNvSpPr/>
            <p:nvPr userDrawn="1"/>
          </p:nvSpPr>
          <p:spPr bwMode="auto">
            <a:xfrm>
              <a:off x="1641" y="933"/>
              <a:ext cx="31" cy="40"/>
            </a:xfrm>
            <a:custGeom>
              <a:avLst/>
              <a:gdLst>
                <a:gd name="T0" fmla="*/ 5 w 31"/>
                <a:gd name="T1" fmla="*/ 40 h 40"/>
                <a:gd name="T2" fmla="*/ 3 w 31"/>
                <a:gd name="T3" fmla="*/ 40 h 40"/>
                <a:gd name="T4" fmla="*/ 0 w 31"/>
                <a:gd name="T5" fmla="*/ 40 h 40"/>
                <a:gd name="T6" fmla="*/ 0 w 31"/>
                <a:gd name="T7" fmla="*/ 0 h 40"/>
                <a:gd name="T8" fmla="*/ 4 w 31"/>
                <a:gd name="T9" fmla="*/ 0 h 40"/>
                <a:gd name="T10" fmla="*/ 6 w 31"/>
                <a:gd name="T11" fmla="*/ 0 h 40"/>
                <a:gd name="T12" fmla="*/ 26 w 31"/>
                <a:gd name="T13" fmla="*/ 32 h 40"/>
                <a:gd name="T14" fmla="*/ 26 w 31"/>
                <a:gd name="T15" fmla="*/ 0 h 40"/>
                <a:gd name="T16" fmla="*/ 29 w 31"/>
                <a:gd name="T17" fmla="*/ 0 h 40"/>
                <a:gd name="T18" fmla="*/ 31 w 31"/>
                <a:gd name="T19" fmla="*/ 0 h 40"/>
                <a:gd name="T20" fmla="*/ 31 w 31"/>
                <a:gd name="T21" fmla="*/ 40 h 40"/>
                <a:gd name="T22" fmla="*/ 29 w 31"/>
                <a:gd name="T23" fmla="*/ 40 h 40"/>
                <a:gd name="T24" fmla="*/ 26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3" y="40"/>
                  </a:lnTo>
                  <a:lnTo>
                    <a:pt x="0" y="40"/>
                  </a:lnTo>
                  <a:lnTo>
                    <a:pt x="0" y="0"/>
                  </a:lnTo>
                  <a:lnTo>
                    <a:pt x="4" y="0"/>
                  </a:lnTo>
                  <a:lnTo>
                    <a:pt x="6" y="0"/>
                  </a:lnTo>
                  <a:lnTo>
                    <a:pt x="26" y="32"/>
                  </a:lnTo>
                  <a:lnTo>
                    <a:pt x="26" y="0"/>
                  </a:lnTo>
                  <a:lnTo>
                    <a:pt x="29" y="0"/>
                  </a:lnTo>
                  <a:lnTo>
                    <a:pt x="31" y="0"/>
                  </a:lnTo>
                  <a:lnTo>
                    <a:pt x="31" y="40"/>
                  </a:lnTo>
                  <a:lnTo>
                    <a:pt x="29" y="40"/>
                  </a:lnTo>
                  <a:lnTo>
                    <a:pt x="26"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4" name="Freeform 94"/>
            <p:cNvSpPr/>
            <p:nvPr userDrawn="1"/>
          </p:nvSpPr>
          <p:spPr bwMode="auto">
            <a:xfrm>
              <a:off x="1687" y="932"/>
              <a:ext cx="36" cy="41"/>
            </a:xfrm>
            <a:custGeom>
              <a:avLst/>
              <a:gdLst>
                <a:gd name="T0" fmla="*/ 15 w 29"/>
                <a:gd name="T1" fmla="*/ 33 h 33"/>
                <a:gd name="T2" fmla="*/ 4 w 29"/>
                <a:gd name="T3" fmla="*/ 29 h 33"/>
                <a:gd name="T4" fmla="*/ 0 w 29"/>
                <a:gd name="T5" fmla="*/ 17 h 33"/>
                <a:gd name="T6" fmla="*/ 4 w 29"/>
                <a:gd name="T7" fmla="*/ 5 h 33"/>
                <a:gd name="T8" fmla="*/ 15 w 29"/>
                <a:gd name="T9" fmla="*/ 0 h 33"/>
                <a:gd name="T10" fmla="*/ 24 w 29"/>
                <a:gd name="T11" fmla="*/ 3 h 33"/>
                <a:gd name="T12" fmla="*/ 28 w 29"/>
                <a:gd name="T13" fmla="*/ 10 h 33"/>
                <a:gd name="T14" fmla="*/ 24 w 29"/>
                <a:gd name="T15" fmla="*/ 10 h 33"/>
                <a:gd name="T16" fmla="*/ 21 w 29"/>
                <a:gd name="T17" fmla="*/ 5 h 33"/>
                <a:gd name="T18" fmla="*/ 15 w 29"/>
                <a:gd name="T19" fmla="*/ 4 h 33"/>
                <a:gd name="T20" fmla="*/ 7 w 29"/>
                <a:gd name="T21" fmla="*/ 7 h 33"/>
                <a:gd name="T22" fmla="*/ 4 w 29"/>
                <a:gd name="T23" fmla="*/ 17 h 33"/>
                <a:gd name="T24" fmla="*/ 7 w 29"/>
                <a:gd name="T25" fmla="*/ 26 h 33"/>
                <a:gd name="T26" fmla="*/ 15 w 29"/>
                <a:gd name="T27" fmla="*/ 30 h 33"/>
                <a:gd name="T28" fmla="*/ 23 w 29"/>
                <a:gd name="T29" fmla="*/ 26 h 33"/>
                <a:gd name="T30" fmla="*/ 24 w 29"/>
                <a:gd name="T31" fmla="*/ 25 h 33"/>
                <a:gd name="T32" fmla="*/ 25 w 29"/>
                <a:gd name="T33" fmla="*/ 23 h 33"/>
                <a:gd name="T34" fmla="*/ 25 w 29"/>
                <a:gd name="T35" fmla="*/ 20 h 33"/>
                <a:gd name="T36" fmla="*/ 25 w 29"/>
                <a:gd name="T37" fmla="*/ 19 h 33"/>
                <a:gd name="T38" fmla="*/ 15 w 29"/>
                <a:gd name="T39" fmla="*/ 19 h 33"/>
                <a:gd name="T40" fmla="*/ 15 w 29"/>
                <a:gd name="T41" fmla="*/ 16 h 33"/>
                <a:gd name="T42" fmla="*/ 29 w 29"/>
                <a:gd name="T43" fmla="*/ 16 h 33"/>
                <a:gd name="T44" fmla="*/ 29 w 29"/>
                <a:gd name="T45" fmla="*/ 32 h 33"/>
                <a:gd name="T46" fmla="*/ 26 w 29"/>
                <a:gd name="T47" fmla="*/ 32 h 33"/>
                <a:gd name="T48" fmla="*/ 25 w 29"/>
                <a:gd name="T49" fmla="*/ 28 h 33"/>
                <a:gd name="T50" fmla="*/ 25 w 29"/>
                <a:gd name="T51" fmla="*/ 29 h 33"/>
                <a:gd name="T52" fmla="*/ 15 w 29"/>
                <a:gd name="T53"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9" h="33">
                  <a:moveTo>
                    <a:pt x="15" y="33"/>
                  </a:moveTo>
                  <a:cubicBezTo>
                    <a:pt x="10" y="33"/>
                    <a:pt x="7" y="32"/>
                    <a:pt x="4" y="29"/>
                  </a:cubicBezTo>
                  <a:cubicBezTo>
                    <a:pt x="1" y="26"/>
                    <a:pt x="0" y="22"/>
                    <a:pt x="0" y="17"/>
                  </a:cubicBezTo>
                  <a:cubicBezTo>
                    <a:pt x="0" y="12"/>
                    <a:pt x="1" y="8"/>
                    <a:pt x="4" y="5"/>
                  </a:cubicBezTo>
                  <a:cubicBezTo>
                    <a:pt x="7" y="1"/>
                    <a:pt x="10" y="0"/>
                    <a:pt x="15" y="0"/>
                  </a:cubicBezTo>
                  <a:cubicBezTo>
                    <a:pt x="18" y="0"/>
                    <a:pt x="21" y="1"/>
                    <a:pt x="24" y="3"/>
                  </a:cubicBezTo>
                  <a:cubicBezTo>
                    <a:pt x="26" y="5"/>
                    <a:pt x="28" y="7"/>
                    <a:pt x="28" y="10"/>
                  </a:cubicBezTo>
                  <a:cubicBezTo>
                    <a:pt x="24" y="10"/>
                    <a:pt x="24" y="10"/>
                    <a:pt x="24" y="10"/>
                  </a:cubicBezTo>
                  <a:cubicBezTo>
                    <a:pt x="24" y="8"/>
                    <a:pt x="23" y="7"/>
                    <a:pt x="21" y="5"/>
                  </a:cubicBezTo>
                  <a:cubicBezTo>
                    <a:pt x="19" y="4"/>
                    <a:pt x="17" y="4"/>
                    <a:pt x="15" y="4"/>
                  </a:cubicBezTo>
                  <a:cubicBezTo>
                    <a:pt x="12" y="4"/>
                    <a:pt x="9" y="5"/>
                    <a:pt x="7" y="7"/>
                  </a:cubicBezTo>
                  <a:cubicBezTo>
                    <a:pt x="5" y="10"/>
                    <a:pt x="4" y="13"/>
                    <a:pt x="4" y="17"/>
                  </a:cubicBezTo>
                  <a:cubicBezTo>
                    <a:pt x="4" y="21"/>
                    <a:pt x="5" y="24"/>
                    <a:pt x="7" y="26"/>
                  </a:cubicBezTo>
                  <a:cubicBezTo>
                    <a:pt x="9" y="29"/>
                    <a:pt x="12" y="30"/>
                    <a:pt x="15" y="30"/>
                  </a:cubicBezTo>
                  <a:cubicBezTo>
                    <a:pt x="18" y="30"/>
                    <a:pt x="21" y="29"/>
                    <a:pt x="23" y="26"/>
                  </a:cubicBezTo>
                  <a:cubicBezTo>
                    <a:pt x="23" y="26"/>
                    <a:pt x="23" y="25"/>
                    <a:pt x="24" y="25"/>
                  </a:cubicBezTo>
                  <a:cubicBezTo>
                    <a:pt x="24" y="24"/>
                    <a:pt x="24" y="24"/>
                    <a:pt x="25" y="23"/>
                  </a:cubicBezTo>
                  <a:cubicBezTo>
                    <a:pt x="25" y="22"/>
                    <a:pt x="25" y="21"/>
                    <a:pt x="25" y="20"/>
                  </a:cubicBezTo>
                  <a:cubicBezTo>
                    <a:pt x="25" y="19"/>
                    <a:pt x="25" y="19"/>
                    <a:pt x="25" y="19"/>
                  </a:cubicBezTo>
                  <a:cubicBezTo>
                    <a:pt x="15" y="19"/>
                    <a:pt x="15" y="19"/>
                    <a:pt x="15" y="19"/>
                  </a:cubicBezTo>
                  <a:cubicBezTo>
                    <a:pt x="15" y="16"/>
                    <a:pt x="15" y="16"/>
                    <a:pt x="15" y="16"/>
                  </a:cubicBezTo>
                  <a:cubicBezTo>
                    <a:pt x="29" y="16"/>
                    <a:pt x="29" y="16"/>
                    <a:pt x="29" y="16"/>
                  </a:cubicBezTo>
                  <a:cubicBezTo>
                    <a:pt x="29" y="32"/>
                    <a:pt x="29" y="32"/>
                    <a:pt x="29" y="32"/>
                  </a:cubicBezTo>
                  <a:cubicBezTo>
                    <a:pt x="26" y="32"/>
                    <a:pt x="26" y="32"/>
                    <a:pt x="26" y="32"/>
                  </a:cubicBezTo>
                  <a:cubicBezTo>
                    <a:pt x="25" y="28"/>
                    <a:pt x="25" y="28"/>
                    <a:pt x="25" y="28"/>
                  </a:cubicBezTo>
                  <a:cubicBezTo>
                    <a:pt x="25" y="29"/>
                    <a:pt x="25" y="29"/>
                    <a:pt x="25" y="29"/>
                  </a:cubicBezTo>
                  <a:cubicBezTo>
                    <a:pt x="22" y="32"/>
                    <a:pt x="19" y="33"/>
                    <a:pt x="15"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5" name="Freeform 95"/>
            <p:cNvSpPr/>
            <p:nvPr userDrawn="1"/>
          </p:nvSpPr>
          <p:spPr bwMode="auto">
            <a:xfrm>
              <a:off x="1760" y="933"/>
              <a:ext cx="31" cy="40"/>
            </a:xfrm>
            <a:custGeom>
              <a:avLst/>
              <a:gdLst>
                <a:gd name="T0" fmla="*/ 25 w 25"/>
                <a:gd name="T1" fmla="*/ 20 h 32"/>
                <a:gd name="T2" fmla="*/ 21 w 25"/>
                <a:gd name="T3" fmla="*/ 29 h 32"/>
                <a:gd name="T4" fmla="*/ 12 w 25"/>
                <a:gd name="T5" fmla="*/ 32 h 32"/>
                <a:gd name="T6" fmla="*/ 3 w 25"/>
                <a:gd name="T7" fmla="*/ 29 h 32"/>
                <a:gd name="T8" fmla="*/ 0 w 25"/>
                <a:gd name="T9" fmla="*/ 20 h 32"/>
                <a:gd name="T10" fmla="*/ 0 w 25"/>
                <a:gd name="T11" fmla="*/ 0 h 32"/>
                <a:gd name="T12" fmla="*/ 2 w 25"/>
                <a:gd name="T13" fmla="*/ 0 h 32"/>
                <a:gd name="T14" fmla="*/ 4 w 25"/>
                <a:gd name="T15" fmla="*/ 0 h 32"/>
                <a:gd name="T16" fmla="*/ 4 w 25"/>
                <a:gd name="T17" fmla="*/ 20 h 32"/>
                <a:gd name="T18" fmla="*/ 6 w 25"/>
                <a:gd name="T19" fmla="*/ 26 h 32"/>
                <a:gd name="T20" fmla="*/ 12 w 25"/>
                <a:gd name="T21" fmla="*/ 29 h 32"/>
                <a:gd name="T22" fmla="*/ 18 w 25"/>
                <a:gd name="T23" fmla="*/ 26 h 32"/>
                <a:gd name="T24" fmla="*/ 20 w 25"/>
                <a:gd name="T25" fmla="*/ 20 h 32"/>
                <a:gd name="T26" fmla="*/ 20 w 25"/>
                <a:gd name="T27" fmla="*/ 0 h 32"/>
                <a:gd name="T28" fmla="*/ 22 w 25"/>
                <a:gd name="T29" fmla="*/ 0 h 32"/>
                <a:gd name="T30" fmla="*/ 25 w 25"/>
                <a:gd name="T31" fmla="*/ 0 h 32"/>
                <a:gd name="T32" fmla="*/ 25 w 25"/>
                <a:gd name="T33" fmla="*/ 2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5" h="32">
                  <a:moveTo>
                    <a:pt x="25" y="20"/>
                  </a:moveTo>
                  <a:cubicBezTo>
                    <a:pt x="25" y="24"/>
                    <a:pt x="23" y="27"/>
                    <a:pt x="21" y="29"/>
                  </a:cubicBezTo>
                  <a:cubicBezTo>
                    <a:pt x="19" y="31"/>
                    <a:pt x="16" y="32"/>
                    <a:pt x="12" y="32"/>
                  </a:cubicBezTo>
                  <a:cubicBezTo>
                    <a:pt x="8" y="32"/>
                    <a:pt x="5" y="31"/>
                    <a:pt x="3" y="29"/>
                  </a:cubicBezTo>
                  <a:cubicBezTo>
                    <a:pt x="1" y="27"/>
                    <a:pt x="0" y="24"/>
                    <a:pt x="0" y="20"/>
                  </a:cubicBezTo>
                  <a:cubicBezTo>
                    <a:pt x="0" y="0"/>
                    <a:pt x="0" y="0"/>
                    <a:pt x="0" y="0"/>
                  </a:cubicBezTo>
                  <a:cubicBezTo>
                    <a:pt x="2" y="0"/>
                    <a:pt x="2" y="0"/>
                    <a:pt x="2" y="0"/>
                  </a:cubicBezTo>
                  <a:cubicBezTo>
                    <a:pt x="4" y="0"/>
                    <a:pt x="4" y="0"/>
                    <a:pt x="4" y="0"/>
                  </a:cubicBezTo>
                  <a:cubicBezTo>
                    <a:pt x="4" y="20"/>
                    <a:pt x="4" y="20"/>
                    <a:pt x="4" y="20"/>
                  </a:cubicBezTo>
                  <a:cubicBezTo>
                    <a:pt x="4" y="23"/>
                    <a:pt x="5" y="25"/>
                    <a:pt x="6" y="26"/>
                  </a:cubicBezTo>
                  <a:cubicBezTo>
                    <a:pt x="7" y="28"/>
                    <a:pt x="9" y="29"/>
                    <a:pt x="12" y="29"/>
                  </a:cubicBezTo>
                  <a:cubicBezTo>
                    <a:pt x="15" y="29"/>
                    <a:pt x="17" y="28"/>
                    <a:pt x="18" y="26"/>
                  </a:cubicBezTo>
                  <a:cubicBezTo>
                    <a:pt x="20" y="25"/>
                    <a:pt x="20" y="23"/>
                    <a:pt x="20" y="20"/>
                  </a:cubicBezTo>
                  <a:cubicBezTo>
                    <a:pt x="20" y="0"/>
                    <a:pt x="20" y="0"/>
                    <a:pt x="20" y="0"/>
                  </a:cubicBezTo>
                  <a:cubicBezTo>
                    <a:pt x="22" y="0"/>
                    <a:pt x="22" y="0"/>
                    <a:pt x="22" y="0"/>
                  </a:cubicBezTo>
                  <a:cubicBezTo>
                    <a:pt x="25" y="0"/>
                    <a:pt x="25" y="0"/>
                    <a:pt x="25" y="0"/>
                  </a:cubicBezTo>
                  <a:lnTo>
                    <a:pt x="25" y="2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6" name="Freeform 96"/>
            <p:cNvSpPr/>
            <p:nvPr userDrawn="1"/>
          </p:nvSpPr>
          <p:spPr bwMode="auto">
            <a:xfrm>
              <a:off x="1806" y="933"/>
              <a:ext cx="31" cy="40"/>
            </a:xfrm>
            <a:custGeom>
              <a:avLst/>
              <a:gdLst>
                <a:gd name="T0" fmla="*/ 5 w 31"/>
                <a:gd name="T1" fmla="*/ 40 h 40"/>
                <a:gd name="T2" fmla="*/ 2 w 31"/>
                <a:gd name="T3" fmla="*/ 40 h 40"/>
                <a:gd name="T4" fmla="*/ 0 w 31"/>
                <a:gd name="T5" fmla="*/ 40 h 40"/>
                <a:gd name="T6" fmla="*/ 0 w 31"/>
                <a:gd name="T7" fmla="*/ 0 h 40"/>
                <a:gd name="T8" fmla="*/ 2 w 31"/>
                <a:gd name="T9" fmla="*/ 0 h 40"/>
                <a:gd name="T10" fmla="*/ 6 w 31"/>
                <a:gd name="T11" fmla="*/ 0 h 40"/>
                <a:gd name="T12" fmla="*/ 26 w 31"/>
                <a:gd name="T13" fmla="*/ 32 h 40"/>
                <a:gd name="T14" fmla="*/ 26 w 31"/>
                <a:gd name="T15" fmla="*/ 0 h 40"/>
                <a:gd name="T16" fmla="*/ 28 w 31"/>
                <a:gd name="T17" fmla="*/ 0 h 40"/>
                <a:gd name="T18" fmla="*/ 31 w 31"/>
                <a:gd name="T19" fmla="*/ 0 h 40"/>
                <a:gd name="T20" fmla="*/ 31 w 31"/>
                <a:gd name="T21" fmla="*/ 40 h 40"/>
                <a:gd name="T22" fmla="*/ 28 w 31"/>
                <a:gd name="T23" fmla="*/ 40 h 40"/>
                <a:gd name="T24" fmla="*/ 25 w 31"/>
                <a:gd name="T25" fmla="*/ 40 h 40"/>
                <a:gd name="T26" fmla="*/ 5 w 31"/>
                <a:gd name="T27" fmla="*/ 8 h 40"/>
                <a:gd name="T28" fmla="*/ 5 w 31"/>
                <a:gd name="T29"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40">
                  <a:moveTo>
                    <a:pt x="5" y="40"/>
                  </a:moveTo>
                  <a:lnTo>
                    <a:pt x="2" y="40"/>
                  </a:lnTo>
                  <a:lnTo>
                    <a:pt x="0" y="40"/>
                  </a:lnTo>
                  <a:lnTo>
                    <a:pt x="0" y="0"/>
                  </a:lnTo>
                  <a:lnTo>
                    <a:pt x="2" y="0"/>
                  </a:lnTo>
                  <a:lnTo>
                    <a:pt x="6" y="0"/>
                  </a:lnTo>
                  <a:lnTo>
                    <a:pt x="26" y="32"/>
                  </a:lnTo>
                  <a:lnTo>
                    <a:pt x="26" y="0"/>
                  </a:lnTo>
                  <a:lnTo>
                    <a:pt x="28" y="0"/>
                  </a:lnTo>
                  <a:lnTo>
                    <a:pt x="31" y="0"/>
                  </a:lnTo>
                  <a:lnTo>
                    <a:pt x="31" y="40"/>
                  </a:lnTo>
                  <a:lnTo>
                    <a:pt x="28" y="40"/>
                  </a:lnTo>
                  <a:lnTo>
                    <a:pt x="25" y="40"/>
                  </a:lnTo>
                  <a:lnTo>
                    <a:pt x="5" y="8"/>
                  </a:lnTo>
                  <a:lnTo>
                    <a:pt x="5"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7" name="Freeform 97"/>
            <p:cNvSpPr/>
            <p:nvPr userDrawn="1"/>
          </p:nvSpPr>
          <p:spPr bwMode="auto">
            <a:xfrm>
              <a:off x="1852"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8" name="Freeform 98"/>
            <p:cNvSpPr/>
            <p:nvPr userDrawn="1"/>
          </p:nvSpPr>
          <p:spPr bwMode="auto">
            <a:xfrm>
              <a:off x="1867" y="933"/>
              <a:ext cx="34" cy="40"/>
            </a:xfrm>
            <a:custGeom>
              <a:avLst/>
              <a:gdLst>
                <a:gd name="T0" fmla="*/ 0 w 34"/>
                <a:gd name="T1" fmla="*/ 0 h 40"/>
                <a:gd name="T2" fmla="*/ 3 w 34"/>
                <a:gd name="T3" fmla="*/ 0 h 40"/>
                <a:gd name="T4" fmla="*/ 6 w 34"/>
                <a:gd name="T5" fmla="*/ 0 h 40"/>
                <a:gd name="T6" fmla="*/ 17 w 34"/>
                <a:gd name="T7" fmla="*/ 34 h 40"/>
                <a:gd name="T8" fmla="*/ 17 w 34"/>
                <a:gd name="T9" fmla="*/ 34 h 40"/>
                <a:gd name="T10" fmla="*/ 28 w 34"/>
                <a:gd name="T11" fmla="*/ 0 h 40"/>
                <a:gd name="T12" fmla="*/ 32 w 34"/>
                <a:gd name="T13" fmla="*/ 0 h 40"/>
                <a:gd name="T14" fmla="*/ 34 w 34"/>
                <a:gd name="T15" fmla="*/ 0 h 40"/>
                <a:gd name="T16" fmla="*/ 21 w 34"/>
                <a:gd name="T17" fmla="*/ 40 h 40"/>
                <a:gd name="T18" fmla="*/ 17 w 34"/>
                <a:gd name="T19" fmla="*/ 40 h 40"/>
                <a:gd name="T20" fmla="*/ 15 w 34"/>
                <a:gd name="T21" fmla="*/ 40 h 40"/>
                <a:gd name="T22" fmla="*/ 0 w 34"/>
                <a:gd name="T2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 h="40">
                  <a:moveTo>
                    <a:pt x="0" y="0"/>
                  </a:moveTo>
                  <a:lnTo>
                    <a:pt x="3" y="0"/>
                  </a:lnTo>
                  <a:lnTo>
                    <a:pt x="6" y="0"/>
                  </a:lnTo>
                  <a:lnTo>
                    <a:pt x="17" y="34"/>
                  </a:lnTo>
                  <a:lnTo>
                    <a:pt x="17" y="34"/>
                  </a:lnTo>
                  <a:lnTo>
                    <a:pt x="28" y="0"/>
                  </a:lnTo>
                  <a:lnTo>
                    <a:pt x="32" y="0"/>
                  </a:lnTo>
                  <a:lnTo>
                    <a:pt x="34" y="0"/>
                  </a:lnTo>
                  <a:lnTo>
                    <a:pt x="21" y="40"/>
                  </a:lnTo>
                  <a:lnTo>
                    <a:pt x="17" y="40"/>
                  </a:lnTo>
                  <a:lnTo>
                    <a:pt x="15"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29" name="Freeform 99"/>
            <p:cNvSpPr/>
            <p:nvPr userDrawn="1"/>
          </p:nvSpPr>
          <p:spPr bwMode="auto">
            <a:xfrm>
              <a:off x="1911" y="933"/>
              <a:ext cx="30" cy="40"/>
            </a:xfrm>
            <a:custGeom>
              <a:avLst/>
              <a:gdLst>
                <a:gd name="T0" fmla="*/ 0 w 30"/>
                <a:gd name="T1" fmla="*/ 40 h 40"/>
                <a:gd name="T2" fmla="*/ 0 w 30"/>
                <a:gd name="T3" fmla="*/ 0 h 40"/>
                <a:gd name="T4" fmla="*/ 30 w 30"/>
                <a:gd name="T5" fmla="*/ 0 h 40"/>
                <a:gd name="T6" fmla="*/ 30 w 30"/>
                <a:gd name="T7" fmla="*/ 3 h 40"/>
                <a:gd name="T8" fmla="*/ 30 w 30"/>
                <a:gd name="T9" fmla="*/ 5 h 40"/>
                <a:gd name="T10" fmla="*/ 6 w 30"/>
                <a:gd name="T11" fmla="*/ 5 h 40"/>
                <a:gd name="T12" fmla="*/ 6 w 30"/>
                <a:gd name="T13" fmla="*/ 16 h 40"/>
                <a:gd name="T14" fmla="*/ 27 w 30"/>
                <a:gd name="T15" fmla="*/ 16 h 40"/>
                <a:gd name="T16" fmla="*/ 27 w 30"/>
                <a:gd name="T17" fmla="*/ 19 h 40"/>
                <a:gd name="T18" fmla="*/ 27 w 30"/>
                <a:gd name="T19" fmla="*/ 21 h 40"/>
                <a:gd name="T20" fmla="*/ 6 w 30"/>
                <a:gd name="T21" fmla="*/ 21 h 40"/>
                <a:gd name="T22" fmla="*/ 6 w 30"/>
                <a:gd name="T23" fmla="*/ 35 h 40"/>
                <a:gd name="T24" fmla="*/ 30 w 30"/>
                <a:gd name="T25" fmla="*/ 35 h 40"/>
                <a:gd name="T26" fmla="*/ 30 w 30"/>
                <a:gd name="T27" fmla="*/ 37 h 40"/>
                <a:gd name="T28" fmla="*/ 30 w 30"/>
                <a:gd name="T29" fmla="*/ 40 h 40"/>
                <a:gd name="T30" fmla="*/ 0 w 30"/>
                <a:gd name="T31"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 h="40">
                  <a:moveTo>
                    <a:pt x="0" y="40"/>
                  </a:moveTo>
                  <a:lnTo>
                    <a:pt x="0" y="0"/>
                  </a:lnTo>
                  <a:lnTo>
                    <a:pt x="30" y="0"/>
                  </a:lnTo>
                  <a:lnTo>
                    <a:pt x="30" y="3"/>
                  </a:lnTo>
                  <a:lnTo>
                    <a:pt x="30" y="5"/>
                  </a:lnTo>
                  <a:lnTo>
                    <a:pt x="6" y="5"/>
                  </a:lnTo>
                  <a:lnTo>
                    <a:pt x="6" y="16"/>
                  </a:lnTo>
                  <a:lnTo>
                    <a:pt x="27" y="16"/>
                  </a:lnTo>
                  <a:lnTo>
                    <a:pt x="27" y="19"/>
                  </a:lnTo>
                  <a:lnTo>
                    <a:pt x="27" y="21"/>
                  </a:lnTo>
                  <a:lnTo>
                    <a:pt x="6" y="21"/>
                  </a:lnTo>
                  <a:lnTo>
                    <a:pt x="6" y="35"/>
                  </a:lnTo>
                  <a:lnTo>
                    <a:pt x="30" y="35"/>
                  </a:lnTo>
                  <a:lnTo>
                    <a:pt x="30" y="37"/>
                  </a:lnTo>
                  <a:lnTo>
                    <a:pt x="30" y="40"/>
                  </a:lnTo>
                  <a:lnTo>
                    <a:pt x="0" y="4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0" name="Freeform 100"/>
            <p:cNvSpPr>
              <a:spLocks noEditPoints="1"/>
            </p:cNvSpPr>
            <p:nvPr userDrawn="1"/>
          </p:nvSpPr>
          <p:spPr bwMode="auto">
            <a:xfrm>
              <a:off x="1955" y="933"/>
              <a:ext cx="33" cy="40"/>
            </a:xfrm>
            <a:custGeom>
              <a:avLst/>
              <a:gdLst>
                <a:gd name="T0" fmla="*/ 0 w 27"/>
                <a:gd name="T1" fmla="*/ 0 h 32"/>
                <a:gd name="T2" fmla="*/ 2 w 27"/>
                <a:gd name="T3" fmla="*/ 0 h 32"/>
                <a:gd name="T4" fmla="*/ 15 w 27"/>
                <a:gd name="T5" fmla="*/ 0 h 32"/>
                <a:gd name="T6" fmla="*/ 23 w 27"/>
                <a:gd name="T7" fmla="*/ 2 h 32"/>
                <a:gd name="T8" fmla="*/ 25 w 27"/>
                <a:gd name="T9" fmla="*/ 8 h 32"/>
                <a:gd name="T10" fmla="*/ 23 w 27"/>
                <a:gd name="T11" fmla="*/ 15 h 32"/>
                <a:gd name="T12" fmla="*/ 21 w 27"/>
                <a:gd name="T13" fmla="*/ 16 h 32"/>
                <a:gd name="T14" fmla="*/ 22 w 27"/>
                <a:gd name="T15" fmla="*/ 16 h 32"/>
                <a:gd name="T16" fmla="*/ 25 w 27"/>
                <a:gd name="T17" fmla="*/ 22 h 32"/>
                <a:gd name="T18" fmla="*/ 25 w 27"/>
                <a:gd name="T19" fmla="*/ 28 h 32"/>
                <a:gd name="T20" fmla="*/ 25 w 27"/>
                <a:gd name="T21" fmla="*/ 30 h 32"/>
                <a:gd name="T22" fmla="*/ 27 w 27"/>
                <a:gd name="T23" fmla="*/ 31 h 32"/>
                <a:gd name="T24" fmla="*/ 27 w 27"/>
                <a:gd name="T25" fmla="*/ 31 h 32"/>
                <a:gd name="T26" fmla="*/ 21 w 27"/>
                <a:gd name="T27" fmla="*/ 31 h 32"/>
                <a:gd name="T28" fmla="*/ 21 w 27"/>
                <a:gd name="T29" fmla="*/ 29 h 32"/>
                <a:gd name="T30" fmla="*/ 21 w 27"/>
                <a:gd name="T31" fmla="*/ 26 h 32"/>
                <a:gd name="T32" fmla="*/ 21 w 27"/>
                <a:gd name="T33" fmla="*/ 23 h 32"/>
                <a:gd name="T34" fmla="*/ 19 w 27"/>
                <a:gd name="T35" fmla="*/ 19 h 32"/>
                <a:gd name="T36" fmla="*/ 15 w 27"/>
                <a:gd name="T37" fmla="*/ 18 h 32"/>
                <a:gd name="T38" fmla="*/ 4 w 27"/>
                <a:gd name="T39" fmla="*/ 18 h 32"/>
                <a:gd name="T40" fmla="*/ 4 w 27"/>
                <a:gd name="T41" fmla="*/ 32 h 32"/>
                <a:gd name="T42" fmla="*/ 2 w 27"/>
                <a:gd name="T43" fmla="*/ 32 h 32"/>
                <a:gd name="T44" fmla="*/ 0 w 27"/>
                <a:gd name="T45" fmla="*/ 32 h 32"/>
                <a:gd name="T46" fmla="*/ 0 w 27"/>
                <a:gd name="T47" fmla="*/ 0 h 32"/>
                <a:gd name="T48" fmla="*/ 4 w 27"/>
                <a:gd name="T49" fmla="*/ 14 h 32"/>
                <a:gd name="T50" fmla="*/ 15 w 27"/>
                <a:gd name="T51" fmla="*/ 14 h 32"/>
                <a:gd name="T52" fmla="*/ 19 w 27"/>
                <a:gd name="T53" fmla="*/ 13 h 32"/>
                <a:gd name="T54" fmla="*/ 21 w 27"/>
                <a:gd name="T55" fmla="*/ 9 h 32"/>
                <a:gd name="T56" fmla="*/ 19 w 27"/>
                <a:gd name="T57" fmla="*/ 5 h 32"/>
                <a:gd name="T58" fmla="*/ 15 w 27"/>
                <a:gd name="T59" fmla="*/ 3 h 32"/>
                <a:gd name="T60" fmla="*/ 4 w 27"/>
                <a:gd name="T61" fmla="*/ 3 h 32"/>
                <a:gd name="T62" fmla="*/ 4 w 27"/>
                <a:gd name="T63" fmla="*/ 14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 h="32">
                  <a:moveTo>
                    <a:pt x="0" y="0"/>
                  </a:moveTo>
                  <a:cubicBezTo>
                    <a:pt x="2" y="0"/>
                    <a:pt x="2" y="0"/>
                    <a:pt x="2" y="0"/>
                  </a:cubicBezTo>
                  <a:cubicBezTo>
                    <a:pt x="15" y="0"/>
                    <a:pt x="15" y="0"/>
                    <a:pt x="15" y="0"/>
                  </a:cubicBezTo>
                  <a:cubicBezTo>
                    <a:pt x="18" y="0"/>
                    <a:pt x="21" y="1"/>
                    <a:pt x="23" y="2"/>
                  </a:cubicBezTo>
                  <a:cubicBezTo>
                    <a:pt x="24" y="3"/>
                    <a:pt x="25" y="6"/>
                    <a:pt x="25" y="8"/>
                  </a:cubicBezTo>
                  <a:cubicBezTo>
                    <a:pt x="25" y="11"/>
                    <a:pt x="24" y="13"/>
                    <a:pt x="23" y="15"/>
                  </a:cubicBezTo>
                  <a:cubicBezTo>
                    <a:pt x="22" y="15"/>
                    <a:pt x="22" y="16"/>
                    <a:pt x="21" y="16"/>
                  </a:cubicBezTo>
                  <a:cubicBezTo>
                    <a:pt x="22" y="16"/>
                    <a:pt x="22" y="16"/>
                    <a:pt x="22" y="16"/>
                  </a:cubicBezTo>
                  <a:cubicBezTo>
                    <a:pt x="24" y="17"/>
                    <a:pt x="25" y="19"/>
                    <a:pt x="25" y="22"/>
                  </a:cubicBezTo>
                  <a:cubicBezTo>
                    <a:pt x="25" y="28"/>
                    <a:pt x="25" y="28"/>
                    <a:pt x="25" y="28"/>
                  </a:cubicBezTo>
                  <a:cubicBezTo>
                    <a:pt x="25" y="29"/>
                    <a:pt x="25" y="29"/>
                    <a:pt x="25" y="30"/>
                  </a:cubicBezTo>
                  <a:cubicBezTo>
                    <a:pt x="26" y="30"/>
                    <a:pt x="26" y="30"/>
                    <a:pt x="27" y="31"/>
                  </a:cubicBezTo>
                  <a:cubicBezTo>
                    <a:pt x="27" y="31"/>
                    <a:pt x="27" y="31"/>
                    <a:pt x="27" y="31"/>
                  </a:cubicBezTo>
                  <a:cubicBezTo>
                    <a:pt x="21" y="31"/>
                    <a:pt x="21" y="31"/>
                    <a:pt x="21" y="31"/>
                  </a:cubicBezTo>
                  <a:cubicBezTo>
                    <a:pt x="21" y="31"/>
                    <a:pt x="21" y="31"/>
                    <a:pt x="21" y="29"/>
                  </a:cubicBezTo>
                  <a:cubicBezTo>
                    <a:pt x="21" y="28"/>
                    <a:pt x="21" y="27"/>
                    <a:pt x="21" y="26"/>
                  </a:cubicBezTo>
                  <a:cubicBezTo>
                    <a:pt x="21" y="23"/>
                    <a:pt x="21" y="23"/>
                    <a:pt x="21" y="23"/>
                  </a:cubicBezTo>
                  <a:cubicBezTo>
                    <a:pt x="21" y="21"/>
                    <a:pt x="20" y="20"/>
                    <a:pt x="19" y="19"/>
                  </a:cubicBezTo>
                  <a:cubicBezTo>
                    <a:pt x="18" y="18"/>
                    <a:pt x="17" y="18"/>
                    <a:pt x="15" y="18"/>
                  </a:cubicBezTo>
                  <a:cubicBezTo>
                    <a:pt x="4" y="18"/>
                    <a:pt x="4" y="18"/>
                    <a:pt x="4" y="18"/>
                  </a:cubicBezTo>
                  <a:cubicBezTo>
                    <a:pt x="4" y="32"/>
                    <a:pt x="4" y="32"/>
                    <a:pt x="4" y="32"/>
                  </a:cubicBezTo>
                  <a:cubicBezTo>
                    <a:pt x="2" y="32"/>
                    <a:pt x="2" y="32"/>
                    <a:pt x="2" y="32"/>
                  </a:cubicBezTo>
                  <a:cubicBezTo>
                    <a:pt x="0" y="32"/>
                    <a:pt x="0" y="32"/>
                    <a:pt x="0" y="32"/>
                  </a:cubicBezTo>
                  <a:lnTo>
                    <a:pt x="0" y="0"/>
                  </a:lnTo>
                  <a:close/>
                  <a:moveTo>
                    <a:pt x="4" y="14"/>
                  </a:moveTo>
                  <a:cubicBezTo>
                    <a:pt x="15" y="14"/>
                    <a:pt x="15" y="14"/>
                    <a:pt x="15" y="14"/>
                  </a:cubicBezTo>
                  <a:cubicBezTo>
                    <a:pt x="17" y="14"/>
                    <a:pt x="19" y="14"/>
                    <a:pt x="19" y="13"/>
                  </a:cubicBezTo>
                  <a:cubicBezTo>
                    <a:pt x="20" y="12"/>
                    <a:pt x="21" y="11"/>
                    <a:pt x="21" y="9"/>
                  </a:cubicBezTo>
                  <a:cubicBezTo>
                    <a:pt x="21" y="7"/>
                    <a:pt x="20" y="5"/>
                    <a:pt x="19" y="5"/>
                  </a:cubicBezTo>
                  <a:cubicBezTo>
                    <a:pt x="18" y="4"/>
                    <a:pt x="17" y="3"/>
                    <a:pt x="15" y="3"/>
                  </a:cubicBezTo>
                  <a:cubicBezTo>
                    <a:pt x="4" y="3"/>
                    <a:pt x="4" y="3"/>
                    <a:pt x="4" y="3"/>
                  </a:cubicBezTo>
                  <a:lnTo>
                    <a:pt x="4" y="1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1" name="Freeform 101"/>
            <p:cNvSpPr/>
            <p:nvPr userDrawn="1"/>
          </p:nvSpPr>
          <p:spPr bwMode="auto">
            <a:xfrm>
              <a:off x="1999" y="932"/>
              <a:ext cx="31" cy="41"/>
            </a:xfrm>
            <a:custGeom>
              <a:avLst/>
              <a:gdLst>
                <a:gd name="T0" fmla="*/ 20 w 25"/>
                <a:gd name="T1" fmla="*/ 10 h 33"/>
                <a:gd name="T2" fmla="*/ 18 w 25"/>
                <a:gd name="T3" fmla="*/ 5 h 33"/>
                <a:gd name="T4" fmla="*/ 12 w 25"/>
                <a:gd name="T5" fmla="*/ 4 h 33"/>
                <a:gd name="T6" fmla="*/ 7 w 25"/>
                <a:gd name="T7" fmla="*/ 5 h 33"/>
                <a:gd name="T8" fmla="*/ 5 w 25"/>
                <a:gd name="T9" fmla="*/ 9 h 33"/>
                <a:gd name="T10" fmla="*/ 6 w 25"/>
                <a:gd name="T11" fmla="*/ 12 h 33"/>
                <a:gd name="T12" fmla="*/ 11 w 25"/>
                <a:gd name="T13" fmla="*/ 14 h 33"/>
                <a:gd name="T14" fmla="*/ 17 w 25"/>
                <a:gd name="T15" fmla="*/ 15 h 33"/>
                <a:gd name="T16" fmla="*/ 23 w 25"/>
                <a:gd name="T17" fmla="*/ 18 h 33"/>
                <a:gd name="T18" fmla="*/ 25 w 25"/>
                <a:gd name="T19" fmla="*/ 24 h 33"/>
                <a:gd name="T20" fmla="*/ 22 w 25"/>
                <a:gd name="T21" fmla="*/ 31 h 33"/>
                <a:gd name="T22" fmla="*/ 13 w 25"/>
                <a:gd name="T23" fmla="*/ 33 h 33"/>
                <a:gd name="T24" fmla="*/ 3 w 25"/>
                <a:gd name="T25" fmla="*/ 30 h 33"/>
                <a:gd name="T26" fmla="*/ 0 w 25"/>
                <a:gd name="T27" fmla="*/ 23 h 33"/>
                <a:gd name="T28" fmla="*/ 0 w 25"/>
                <a:gd name="T29" fmla="*/ 22 h 33"/>
                <a:gd name="T30" fmla="*/ 4 w 25"/>
                <a:gd name="T31" fmla="*/ 22 h 33"/>
                <a:gd name="T32" fmla="*/ 6 w 25"/>
                <a:gd name="T33" fmla="*/ 28 h 33"/>
                <a:gd name="T34" fmla="*/ 13 w 25"/>
                <a:gd name="T35" fmla="*/ 30 h 33"/>
                <a:gd name="T36" fmla="*/ 19 w 25"/>
                <a:gd name="T37" fmla="*/ 28 h 33"/>
                <a:gd name="T38" fmla="*/ 21 w 25"/>
                <a:gd name="T39" fmla="*/ 24 h 33"/>
                <a:gd name="T40" fmla="*/ 20 w 25"/>
                <a:gd name="T41" fmla="*/ 21 h 33"/>
                <a:gd name="T42" fmla="*/ 14 w 25"/>
                <a:gd name="T43" fmla="*/ 19 h 33"/>
                <a:gd name="T44" fmla="*/ 9 w 25"/>
                <a:gd name="T45" fmla="*/ 17 h 33"/>
                <a:gd name="T46" fmla="*/ 3 w 25"/>
                <a:gd name="T47" fmla="*/ 15 h 33"/>
                <a:gd name="T48" fmla="*/ 1 w 25"/>
                <a:gd name="T49" fmla="*/ 10 h 33"/>
                <a:gd name="T50" fmla="*/ 4 w 25"/>
                <a:gd name="T51" fmla="*/ 3 h 33"/>
                <a:gd name="T52" fmla="*/ 12 w 25"/>
                <a:gd name="T53" fmla="*/ 0 h 33"/>
                <a:gd name="T54" fmla="*/ 21 w 25"/>
                <a:gd name="T55" fmla="*/ 3 h 33"/>
                <a:gd name="T56" fmla="*/ 24 w 25"/>
                <a:gd name="T57" fmla="*/ 10 h 33"/>
                <a:gd name="T58" fmla="*/ 20 w 25"/>
                <a:gd name="T59"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 h="33">
                  <a:moveTo>
                    <a:pt x="20" y="10"/>
                  </a:moveTo>
                  <a:cubicBezTo>
                    <a:pt x="20" y="8"/>
                    <a:pt x="19" y="6"/>
                    <a:pt x="18" y="5"/>
                  </a:cubicBezTo>
                  <a:cubicBezTo>
                    <a:pt x="17" y="4"/>
                    <a:pt x="15" y="4"/>
                    <a:pt x="12" y="4"/>
                  </a:cubicBezTo>
                  <a:cubicBezTo>
                    <a:pt x="10" y="4"/>
                    <a:pt x="8" y="4"/>
                    <a:pt x="7" y="5"/>
                  </a:cubicBezTo>
                  <a:cubicBezTo>
                    <a:pt x="6" y="6"/>
                    <a:pt x="5" y="7"/>
                    <a:pt x="5" y="9"/>
                  </a:cubicBezTo>
                  <a:cubicBezTo>
                    <a:pt x="5" y="10"/>
                    <a:pt x="5" y="11"/>
                    <a:pt x="6" y="12"/>
                  </a:cubicBezTo>
                  <a:cubicBezTo>
                    <a:pt x="7" y="13"/>
                    <a:pt x="9" y="13"/>
                    <a:pt x="11" y="14"/>
                  </a:cubicBezTo>
                  <a:cubicBezTo>
                    <a:pt x="17" y="15"/>
                    <a:pt x="17" y="15"/>
                    <a:pt x="17" y="15"/>
                  </a:cubicBezTo>
                  <a:cubicBezTo>
                    <a:pt x="20" y="16"/>
                    <a:pt x="22" y="17"/>
                    <a:pt x="23" y="18"/>
                  </a:cubicBezTo>
                  <a:cubicBezTo>
                    <a:pt x="24" y="20"/>
                    <a:pt x="25" y="22"/>
                    <a:pt x="25" y="24"/>
                  </a:cubicBezTo>
                  <a:cubicBezTo>
                    <a:pt x="25" y="27"/>
                    <a:pt x="24" y="29"/>
                    <a:pt x="22" y="31"/>
                  </a:cubicBezTo>
                  <a:cubicBezTo>
                    <a:pt x="20" y="33"/>
                    <a:pt x="17" y="33"/>
                    <a:pt x="13" y="33"/>
                  </a:cubicBezTo>
                  <a:cubicBezTo>
                    <a:pt x="9" y="33"/>
                    <a:pt x="5" y="32"/>
                    <a:pt x="3" y="30"/>
                  </a:cubicBezTo>
                  <a:cubicBezTo>
                    <a:pt x="1" y="29"/>
                    <a:pt x="0" y="26"/>
                    <a:pt x="0" y="23"/>
                  </a:cubicBezTo>
                  <a:cubicBezTo>
                    <a:pt x="0" y="22"/>
                    <a:pt x="0" y="22"/>
                    <a:pt x="0" y="22"/>
                  </a:cubicBezTo>
                  <a:cubicBezTo>
                    <a:pt x="4" y="22"/>
                    <a:pt x="4" y="22"/>
                    <a:pt x="4" y="22"/>
                  </a:cubicBezTo>
                  <a:cubicBezTo>
                    <a:pt x="4" y="25"/>
                    <a:pt x="5" y="26"/>
                    <a:pt x="6" y="28"/>
                  </a:cubicBezTo>
                  <a:cubicBezTo>
                    <a:pt x="8" y="29"/>
                    <a:pt x="10" y="30"/>
                    <a:pt x="13" y="30"/>
                  </a:cubicBezTo>
                  <a:cubicBezTo>
                    <a:pt x="15" y="30"/>
                    <a:pt x="17" y="29"/>
                    <a:pt x="19" y="28"/>
                  </a:cubicBezTo>
                  <a:cubicBezTo>
                    <a:pt x="20" y="27"/>
                    <a:pt x="21" y="26"/>
                    <a:pt x="21" y="24"/>
                  </a:cubicBezTo>
                  <a:cubicBezTo>
                    <a:pt x="21" y="23"/>
                    <a:pt x="20" y="22"/>
                    <a:pt x="20" y="21"/>
                  </a:cubicBezTo>
                  <a:cubicBezTo>
                    <a:pt x="19" y="20"/>
                    <a:pt x="17" y="19"/>
                    <a:pt x="14" y="19"/>
                  </a:cubicBezTo>
                  <a:cubicBezTo>
                    <a:pt x="9" y="17"/>
                    <a:pt x="9" y="17"/>
                    <a:pt x="9" y="17"/>
                  </a:cubicBezTo>
                  <a:cubicBezTo>
                    <a:pt x="6" y="17"/>
                    <a:pt x="4" y="16"/>
                    <a:pt x="3" y="15"/>
                  </a:cubicBezTo>
                  <a:cubicBezTo>
                    <a:pt x="1" y="14"/>
                    <a:pt x="1" y="12"/>
                    <a:pt x="1" y="10"/>
                  </a:cubicBezTo>
                  <a:cubicBezTo>
                    <a:pt x="1" y="7"/>
                    <a:pt x="2" y="4"/>
                    <a:pt x="4" y="3"/>
                  </a:cubicBezTo>
                  <a:cubicBezTo>
                    <a:pt x="6" y="1"/>
                    <a:pt x="9" y="0"/>
                    <a:pt x="12" y="0"/>
                  </a:cubicBezTo>
                  <a:cubicBezTo>
                    <a:pt x="16" y="0"/>
                    <a:pt x="19" y="1"/>
                    <a:pt x="21" y="3"/>
                  </a:cubicBezTo>
                  <a:cubicBezTo>
                    <a:pt x="23" y="4"/>
                    <a:pt x="24" y="7"/>
                    <a:pt x="24" y="10"/>
                  </a:cubicBezTo>
                  <a:lnTo>
                    <a:pt x="20" y="1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2" name="Freeform 102"/>
            <p:cNvSpPr/>
            <p:nvPr userDrawn="1"/>
          </p:nvSpPr>
          <p:spPr bwMode="auto">
            <a:xfrm>
              <a:off x="2044" y="933"/>
              <a:ext cx="5" cy="40"/>
            </a:xfrm>
            <a:custGeom>
              <a:avLst/>
              <a:gdLst>
                <a:gd name="T0" fmla="*/ 0 w 5"/>
                <a:gd name="T1" fmla="*/ 0 h 40"/>
                <a:gd name="T2" fmla="*/ 2 w 5"/>
                <a:gd name="T3" fmla="*/ 0 h 40"/>
                <a:gd name="T4" fmla="*/ 5 w 5"/>
                <a:gd name="T5" fmla="*/ 0 h 40"/>
                <a:gd name="T6" fmla="*/ 5 w 5"/>
                <a:gd name="T7" fmla="*/ 40 h 40"/>
                <a:gd name="T8" fmla="*/ 2 w 5"/>
                <a:gd name="T9" fmla="*/ 40 h 40"/>
                <a:gd name="T10" fmla="*/ 0 w 5"/>
                <a:gd name="T11" fmla="*/ 40 h 40"/>
                <a:gd name="T12" fmla="*/ 0 w 5"/>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5" h="40">
                  <a:moveTo>
                    <a:pt x="0" y="0"/>
                  </a:moveTo>
                  <a:lnTo>
                    <a:pt x="2" y="0"/>
                  </a:lnTo>
                  <a:lnTo>
                    <a:pt x="5" y="0"/>
                  </a:lnTo>
                  <a:lnTo>
                    <a:pt x="5" y="40"/>
                  </a:lnTo>
                  <a:lnTo>
                    <a:pt x="2" y="40"/>
                  </a:lnTo>
                  <a:lnTo>
                    <a:pt x="0" y="40"/>
                  </a:lnTo>
                  <a:lnTo>
                    <a:pt x="0"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3" name="Freeform 103"/>
            <p:cNvSpPr/>
            <p:nvPr userDrawn="1"/>
          </p:nvSpPr>
          <p:spPr bwMode="auto">
            <a:xfrm>
              <a:off x="2060" y="933"/>
              <a:ext cx="32" cy="40"/>
            </a:xfrm>
            <a:custGeom>
              <a:avLst/>
              <a:gdLst>
                <a:gd name="T0" fmla="*/ 13 w 32"/>
                <a:gd name="T1" fmla="*/ 5 h 40"/>
                <a:gd name="T2" fmla="*/ 0 w 32"/>
                <a:gd name="T3" fmla="*/ 5 h 40"/>
                <a:gd name="T4" fmla="*/ 0 w 32"/>
                <a:gd name="T5" fmla="*/ 3 h 40"/>
                <a:gd name="T6" fmla="*/ 0 w 32"/>
                <a:gd name="T7" fmla="*/ 0 h 40"/>
                <a:gd name="T8" fmla="*/ 32 w 32"/>
                <a:gd name="T9" fmla="*/ 0 h 40"/>
                <a:gd name="T10" fmla="*/ 32 w 32"/>
                <a:gd name="T11" fmla="*/ 3 h 40"/>
                <a:gd name="T12" fmla="*/ 32 w 32"/>
                <a:gd name="T13" fmla="*/ 5 h 40"/>
                <a:gd name="T14" fmla="*/ 18 w 32"/>
                <a:gd name="T15" fmla="*/ 5 h 40"/>
                <a:gd name="T16" fmla="*/ 18 w 32"/>
                <a:gd name="T17" fmla="*/ 40 h 40"/>
                <a:gd name="T18" fmla="*/ 16 w 32"/>
                <a:gd name="T19" fmla="*/ 40 h 40"/>
                <a:gd name="T20" fmla="*/ 13 w 32"/>
                <a:gd name="T21" fmla="*/ 40 h 40"/>
                <a:gd name="T22" fmla="*/ 13 w 32"/>
                <a:gd name="T23" fmla="*/ 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2" h="40">
                  <a:moveTo>
                    <a:pt x="13" y="5"/>
                  </a:moveTo>
                  <a:lnTo>
                    <a:pt x="0" y="5"/>
                  </a:lnTo>
                  <a:lnTo>
                    <a:pt x="0" y="3"/>
                  </a:lnTo>
                  <a:lnTo>
                    <a:pt x="0" y="0"/>
                  </a:lnTo>
                  <a:lnTo>
                    <a:pt x="32" y="0"/>
                  </a:lnTo>
                  <a:lnTo>
                    <a:pt x="32" y="3"/>
                  </a:lnTo>
                  <a:lnTo>
                    <a:pt x="32" y="5"/>
                  </a:lnTo>
                  <a:lnTo>
                    <a:pt x="18" y="5"/>
                  </a:lnTo>
                  <a:lnTo>
                    <a:pt x="18" y="40"/>
                  </a:lnTo>
                  <a:lnTo>
                    <a:pt x="16" y="40"/>
                  </a:lnTo>
                  <a:lnTo>
                    <a:pt x="13" y="40"/>
                  </a:lnTo>
                  <a:lnTo>
                    <a:pt x="13" y="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4" name="Freeform 104"/>
            <p:cNvSpPr/>
            <p:nvPr userDrawn="1"/>
          </p:nvSpPr>
          <p:spPr bwMode="auto">
            <a:xfrm>
              <a:off x="2101" y="933"/>
              <a:ext cx="34" cy="40"/>
            </a:xfrm>
            <a:custGeom>
              <a:avLst/>
              <a:gdLst>
                <a:gd name="T0" fmla="*/ 15 w 34"/>
                <a:gd name="T1" fmla="*/ 24 h 40"/>
                <a:gd name="T2" fmla="*/ 0 w 34"/>
                <a:gd name="T3" fmla="*/ 0 h 40"/>
                <a:gd name="T4" fmla="*/ 3 w 34"/>
                <a:gd name="T5" fmla="*/ 0 h 40"/>
                <a:gd name="T6" fmla="*/ 6 w 34"/>
                <a:gd name="T7" fmla="*/ 0 h 40"/>
                <a:gd name="T8" fmla="*/ 17 w 34"/>
                <a:gd name="T9" fmla="*/ 19 h 40"/>
                <a:gd name="T10" fmla="*/ 17 w 34"/>
                <a:gd name="T11" fmla="*/ 19 h 40"/>
                <a:gd name="T12" fmla="*/ 28 w 34"/>
                <a:gd name="T13" fmla="*/ 0 h 40"/>
                <a:gd name="T14" fmla="*/ 32 w 34"/>
                <a:gd name="T15" fmla="*/ 0 h 40"/>
                <a:gd name="T16" fmla="*/ 34 w 34"/>
                <a:gd name="T17" fmla="*/ 0 h 40"/>
                <a:gd name="T18" fmla="*/ 20 w 34"/>
                <a:gd name="T19" fmla="*/ 24 h 40"/>
                <a:gd name="T20" fmla="*/ 20 w 34"/>
                <a:gd name="T21" fmla="*/ 40 h 40"/>
                <a:gd name="T22" fmla="*/ 17 w 34"/>
                <a:gd name="T23" fmla="*/ 40 h 40"/>
                <a:gd name="T24" fmla="*/ 15 w 34"/>
                <a:gd name="T25" fmla="*/ 40 h 40"/>
                <a:gd name="T26" fmla="*/ 15 w 34"/>
                <a:gd name="T27" fmla="*/ 2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 h="40">
                  <a:moveTo>
                    <a:pt x="15" y="24"/>
                  </a:moveTo>
                  <a:lnTo>
                    <a:pt x="0" y="0"/>
                  </a:lnTo>
                  <a:lnTo>
                    <a:pt x="3" y="0"/>
                  </a:lnTo>
                  <a:lnTo>
                    <a:pt x="6" y="0"/>
                  </a:lnTo>
                  <a:lnTo>
                    <a:pt x="17" y="19"/>
                  </a:lnTo>
                  <a:lnTo>
                    <a:pt x="17" y="19"/>
                  </a:lnTo>
                  <a:lnTo>
                    <a:pt x="28" y="0"/>
                  </a:lnTo>
                  <a:lnTo>
                    <a:pt x="32" y="0"/>
                  </a:lnTo>
                  <a:lnTo>
                    <a:pt x="34" y="0"/>
                  </a:lnTo>
                  <a:lnTo>
                    <a:pt x="20" y="24"/>
                  </a:lnTo>
                  <a:lnTo>
                    <a:pt x="20" y="40"/>
                  </a:lnTo>
                  <a:lnTo>
                    <a:pt x="17" y="40"/>
                  </a:lnTo>
                  <a:lnTo>
                    <a:pt x="15" y="40"/>
                  </a:lnTo>
                  <a:lnTo>
                    <a:pt x="15" y="24"/>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5" name="Freeform 105"/>
            <p:cNvSpPr>
              <a:spLocks noEditPoints="1"/>
            </p:cNvSpPr>
            <p:nvPr userDrawn="1"/>
          </p:nvSpPr>
          <p:spPr bwMode="auto">
            <a:xfrm>
              <a:off x="954" y="660"/>
              <a:ext cx="350" cy="353"/>
            </a:xfrm>
            <a:custGeom>
              <a:avLst/>
              <a:gdLst>
                <a:gd name="T0" fmla="*/ 142 w 283"/>
                <a:gd name="T1" fmla="*/ 0 h 283"/>
                <a:gd name="T2" fmla="*/ 283 w 283"/>
                <a:gd name="T3" fmla="*/ 142 h 283"/>
                <a:gd name="T4" fmla="*/ 142 w 283"/>
                <a:gd name="T5" fmla="*/ 283 h 283"/>
                <a:gd name="T6" fmla="*/ 0 w 283"/>
                <a:gd name="T7" fmla="*/ 142 h 283"/>
                <a:gd name="T8" fmla="*/ 142 w 283"/>
                <a:gd name="T9" fmla="*/ 0 h 283"/>
                <a:gd name="T10" fmla="*/ 142 w 283"/>
                <a:gd name="T11" fmla="*/ 6 h 283"/>
                <a:gd name="T12" fmla="*/ 6 w 283"/>
                <a:gd name="T13" fmla="*/ 142 h 283"/>
                <a:gd name="T14" fmla="*/ 142 w 283"/>
                <a:gd name="T15" fmla="*/ 277 h 283"/>
                <a:gd name="T16" fmla="*/ 278 w 283"/>
                <a:gd name="T17" fmla="*/ 142 h 283"/>
                <a:gd name="T18" fmla="*/ 142 w 283"/>
                <a:gd name="T19" fmla="*/ 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3" h="283">
                  <a:moveTo>
                    <a:pt x="142" y="0"/>
                  </a:moveTo>
                  <a:cubicBezTo>
                    <a:pt x="220" y="0"/>
                    <a:pt x="283" y="64"/>
                    <a:pt x="283" y="142"/>
                  </a:cubicBezTo>
                  <a:cubicBezTo>
                    <a:pt x="283" y="219"/>
                    <a:pt x="220" y="283"/>
                    <a:pt x="142" y="283"/>
                  </a:cubicBezTo>
                  <a:cubicBezTo>
                    <a:pt x="64" y="283"/>
                    <a:pt x="0" y="219"/>
                    <a:pt x="0" y="142"/>
                  </a:cubicBezTo>
                  <a:cubicBezTo>
                    <a:pt x="0" y="64"/>
                    <a:pt x="64" y="0"/>
                    <a:pt x="142" y="0"/>
                  </a:cubicBezTo>
                  <a:moveTo>
                    <a:pt x="142" y="6"/>
                  </a:moveTo>
                  <a:cubicBezTo>
                    <a:pt x="67" y="6"/>
                    <a:pt x="6" y="67"/>
                    <a:pt x="6" y="142"/>
                  </a:cubicBezTo>
                  <a:cubicBezTo>
                    <a:pt x="6" y="216"/>
                    <a:pt x="67" y="277"/>
                    <a:pt x="142" y="277"/>
                  </a:cubicBezTo>
                  <a:cubicBezTo>
                    <a:pt x="217" y="277"/>
                    <a:pt x="278" y="216"/>
                    <a:pt x="278" y="142"/>
                  </a:cubicBezTo>
                  <a:cubicBezTo>
                    <a:pt x="278" y="67"/>
                    <a:pt x="217" y="6"/>
                    <a:pt x="14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6" name="Freeform 106"/>
            <p:cNvSpPr/>
            <p:nvPr userDrawn="1"/>
          </p:nvSpPr>
          <p:spPr bwMode="auto">
            <a:xfrm>
              <a:off x="1033" y="739"/>
              <a:ext cx="193" cy="173"/>
            </a:xfrm>
            <a:custGeom>
              <a:avLst/>
              <a:gdLst>
                <a:gd name="T0" fmla="*/ 28 w 156"/>
                <a:gd name="T1" fmla="*/ 139 h 139"/>
                <a:gd name="T2" fmla="*/ 7 w 156"/>
                <a:gd name="T3" fmla="*/ 112 h 139"/>
                <a:gd name="T4" fmla="*/ 0 w 156"/>
                <a:gd name="T5" fmla="*/ 79 h 139"/>
                <a:gd name="T6" fmla="*/ 78 w 156"/>
                <a:gd name="T7" fmla="*/ 0 h 139"/>
                <a:gd name="T8" fmla="*/ 156 w 156"/>
                <a:gd name="T9" fmla="*/ 79 h 139"/>
                <a:gd name="T10" fmla="*/ 149 w 156"/>
                <a:gd name="T11" fmla="*/ 112 h 139"/>
                <a:gd name="T12" fmla="*/ 128 w 156"/>
                <a:gd name="T13" fmla="*/ 139 h 139"/>
                <a:gd name="T14" fmla="*/ 126 w 156"/>
                <a:gd name="T15" fmla="*/ 137 h 139"/>
                <a:gd name="T16" fmla="*/ 146 w 156"/>
                <a:gd name="T17" fmla="*/ 111 h 139"/>
                <a:gd name="T18" fmla="*/ 153 w 156"/>
                <a:gd name="T19" fmla="*/ 79 h 139"/>
                <a:gd name="T20" fmla="*/ 78 w 156"/>
                <a:gd name="T21" fmla="*/ 3 h 139"/>
                <a:gd name="T22" fmla="*/ 3 w 156"/>
                <a:gd name="T23" fmla="*/ 79 h 139"/>
                <a:gd name="T24" fmla="*/ 10 w 156"/>
                <a:gd name="T25" fmla="*/ 111 h 139"/>
                <a:gd name="T26" fmla="*/ 30 w 156"/>
                <a:gd name="T27" fmla="*/ 137 h 139"/>
                <a:gd name="T28" fmla="*/ 28 w 156"/>
                <a:gd name="T29" fmla="*/ 139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6" h="139">
                  <a:moveTo>
                    <a:pt x="28" y="139"/>
                  </a:moveTo>
                  <a:cubicBezTo>
                    <a:pt x="19" y="132"/>
                    <a:pt x="12" y="122"/>
                    <a:pt x="7" y="112"/>
                  </a:cubicBezTo>
                  <a:cubicBezTo>
                    <a:pt x="2" y="102"/>
                    <a:pt x="0" y="90"/>
                    <a:pt x="0" y="79"/>
                  </a:cubicBezTo>
                  <a:cubicBezTo>
                    <a:pt x="0" y="36"/>
                    <a:pt x="35" y="0"/>
                    <a:pt x="78" y="0"/>
                  </a:cubicBezTo>
                  <a:cubicBezTo>
                    <a:pt x="121" y="0"/>
                    <a:pt x="156" y="36"/>
                    <a:pt x="156" y="79"/>
                  </a:cubicBezTo>
                  <a:cubicBezTo>
                    <a:pt x="156" y="90"/>
                    <a:pt x="153" y="102"/>
                    <a:pt x="149" y="112"/>
                  </a:cubicBezTo>
                  <a:cubicBezTo>
                    <a:pt x="144" y="122"/>
                    <a:pt x="136" y="132"/>
                    <a:pt x="128" y="139"/>
                  </a:cubicBezTo>
                  <a:cubicBezTo>
                    <a:pt x="126" y="137"/>
                    <a:pt x="126" y="137"/>
                    <a:pt x="126" y="137"/>
                  </a:cubicBezTo>
                  <a:cubicBezTo>
                    <a:pt x="134" y="130"/>
                    <a:pt x="141" y="121"/>
                    <a:pt x="146" y="111"/>
                  </a:cubicBezTo>
                  <a:cubicBezTo>
                    <a:pt x="151" y="101"/>
                    <a:pt x="153" y="90"/>
                    <a:pt x="153" y="79"/>
                  </a:cubicBezTo>
                  <a:cubicBezTo>
                    <a:pt x="153" y="37"/>
                    <a:pt x="119" y="3"/>
                    <a:pt x="78" y="3"/>
                  </a:cubicBezTo>
                  <a:cubicBezTo>
                    <a:pt x="36" y="3"/>
                    <a:pt x="3" y="37"/>
                    <a:pt x="3" y="79"/>
                  </a:cubicBezTo>
                  <a:cubicBezTo>
                    <a:pt x="3" y="90"/>
                    <a:pt x="5" y="101"/>
                    <a:pt x="10" y="111"/>
                  </a:cubicBezTo>
                  <a:cubicBezTo>
                    <a:pt x="14" y="121"/>
                    <a:pt x="21" y="130"/>
                    <a:pt x="30" y="137"/>
                  </a:cubicBezTo>
                  <a:lnTo>
                    <a:pt x="28" y="1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7" name="Freeform 107"/>
            <p:cNvSpPr/>
            <p:nvPr userDrawn="1"/>
          </p:nvSpPr>
          <p:spPr bwMode="auto">
            <a:xfrm>
              <a:off x="972" y="867"/>
              <a:ext cx="40" cy="29"/>
            </a:xfrm>
            <a:custGeom>
              <a:avLst/>
              <a:gdLst>
                <a:gd name="T0" fmla="*/ 8 w 40"/>
                <a:gd name="T1" fmla="*/ 29 h 29"/>
                <a:gd name="T2" fmla="*/ 0 w 40"/>
                <a:gd name="T3" fmla="*/ 10 h 29"/>
                <a:gd name="T4" fmla="*/ 4 w 40"/>
                <a:gd name="T5" fmla="*/ 9 h 29"/>
                <a:gd name="T6" fmla="*/ 35 w 40"/>
                <a:gd name="T7" fmla="*/ 14 h 29"/>
                <a:gd name="T8" fmla="*/ 30 w 40"/>
                <a:gd name="T9" fmla="*/ 1 h 29"/>
                <a:gd name="T10" fmla="*/ 34 w 40"/>
                <a:gd name="T11" fmla="*/ 0 h 29"/>
                <a:gd name="T12" fmla="*/ 40 w 40"/>
                <a:gd name="T13" fmla="*/ 16 h 29"/>
                <a:gd name="T14" fmla="*/ 36 w 40"/>
                <a:gd name="T15" fmla="*/ 17 h 29"/>
                <a:gd name="T16" fmla="*/ 7 w 40"/>
                <a:gd name="T17" fmla="*/ 14 h 29"/>
                <a:gd name="T18" fmla="*/ 12 w 40"/>
                <a:gd name="T19" fmla="*/ 27 h 29"/>
                <a:gd name="T20" fmla="*/ 8 w 40"/>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 h="29">
                  <a:moveTo>
                    <a:pt x="8" y="29"/>
                  </a:moveTo>
                  <a:lnTo>
                    <a:pt x="0" y="10"/>
                  </a:lnTo>
                  <a:lnTo>
                    <a:pt x="4" y="9"/>
                  </a:lnTo>
                  <a:lnTo>
                    <a:pt x="35" y="14"/>
                  </a:lnTo>
                  <a:lnTo>
                    <a:pt x="30" y="1"/>
                  </a:lnTo>
                  <a:lnTo>
                    <a:pt x="34" y="0"/>
                  </a:lnTo>
                  <a:lnTo>
                    <a:pt x="40" y="16"/>
                  </a:lnTo>
                  <a:lnTo>
                    <a:pt x="36" y="17"/>
                  </a:lnTo>
                  <a:lnTo>
                    <a:pt x="7" y="14"/>
                  </a:lnTo>
                  <a:lnTo>
                    <a:pt x="12" y="27"/>
                  </a:lnTo>
                  <a:lnTo>
                    <a:pt x="8"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8" name="Freeform 108"/>
            <p:cNvSpPr/>
            <p:nvPr userDrawn="1"/>
          </p:nvSpPr>
          <p:spPr bwMode="auto">
            <a:xfrm>
              <a:off x="984" y="888"/>
              <a:ext cx="38" cy="31"/>
            </a:xfrm>
            <a:custGeom>
              <a:avLst/>
              <a:gdLst>
                <a:gd name="T0" fmla="*/ 7 w 38"/>
                <a:gd name="T1" fmla="*/ 31 h 31"/>
                <a:gd name="T2" fmla="*/ 6 w 38"/>
                <a:gd name="T3" fmla="*/ 28 h 31"/>
                <a:gd name="T4" fmla="*/ 19 w 38"/>
                <a:gd name="T5" fmla="*/ 21 h 31"/>
                <a:gd name="T6" fmla="*/ 14 w 38"/>
                <a:gd name="T7" fmla="*/ 11 h 31"/>
                <a:gd name="T8" fmla="*/ 1 w 38"/>
                <a:gd name="T9" fmla="*/ 19 h 31"/>
                <a:gd name="T10" fmla="*/ 0 w 38"/>
                <a:gd name="T11" fmla="*/ 15 h 31"/>
                <a:gd name="T12" fmla="*/ 29 w 38"/>
                <a:gd name="T13" fmla="*/ 0 h 31"/>
                <a:gd name="T14" fmla="*/ 32 w 38"/>
                <a:gd name="T15" fmla="*/ 4 h 31"/>
                <a:gd name="T16" fmla="*/ 18 w 38"/>
                <a:gd name="T17" fmla="*/ 10 h 31"/>
                <a:gd name="T18" fmla="*/ 23 w 38"/>
                <a:gd name="T19" fmla="*/ 19 h 31"/>
                <a:gd name="T20" fmla="*/ 35 w 38"/>
                <a:gd name="T21" fmla="*/ 13 h 31"/>
                <a:gd name="T22" fmla="*/ 38 w 38"/>
                <a:gd name="T23" fmla="*/ 16 h 31"/>
                <a:gd name="T24" fmla="*/ 7 w 38"/>
                <a:gd name="T25" fmla="*/ 3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1">
                  <a:moveTo>
                    <a:pt x="7" y="31"/>
                  </a:moveTo>
                  <a:lnTo>
                    <a:pt x="6" y="28"/>
                  </a:lnTo>
                  <a:lnTo>
                    <a:pt x="19" y="21"/>
                  </a:lnTo>
                  <a:lnTo>
                    <a:pt x="14" y="11"/>
                  </a:lnTo>
                  <a:lnTo>
                    <a:pt x="1" y="19"/>
                  </a:lnTo>
                  <a:lnTo>
                    <a:pt x="0" y="15"/>
                  </a:lnTo>
                  <a:lnTo>
                    <a:pt x="29" y="0"/>
                  </a:lnTo>
                  <a:lnTo>
                    <a:pt x="32" y="4"/>
                  </a:lnTo>
                  <a:lnTo>
                    <a:pt x="18" y="10"/>
                  </a:lnTo>
                  <a:lnTo>
                    <a:pt x="23" y="19"/>
                  </a:lnTo>
                  <a:lnTo>
                    <a:pt x="35" y="13"/>
                  </a:lnTo>
                  <a:lnTo>
                    <a:pt x="38" y="16"/>
                  </a:lnTo>
                  <a:lnTo>
                    <a:pt x="7"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39" name="Freeform 109"/>
            <p:cNvSpPr/>
            <p:nvPr userDrawn="1"/>
          </p:nvSpPr>
          <p:spPr bwMode="auto">
            <a:xfrm>
              <a:off x="995" y="906"/>
              <a:ext cx="38" cy="33"/>
            </a:xfrm>
            <a:custGeom>
              <a:avLst/>
              <a:gdLst>
                <a:gd name="T0" fmla="*/ 11 w 38"/>
                <a:gd name="T1" fmla="*/ 33 h 33"/>
                <a:gd name="T2" fmla="*/ 0 w 38"/>
                <a:gd name="T3" fmla="*/ 18 h 33"/>
                <a:gd name="T4" fmla="*/ 28 w 38"/>
                <a:gd name="T5" fmla="*/ 0 h 33"/>
                <a:gd name="T6" fmla="*/ 38 w 38"/>
                <a:gd name="T7" fmla="*/ 15 h 33"/>
                <a:gd name="T8" fmla="*/ 36 w 38"/>
                <a:gd name="T9" fmla="*/ 17 h 33"/>
                <a:gd name="T10" fmla="*/ 27 w 38"/>
                <a:gd name="T11" fmla="*/ 6 h 33"/>
                <a:gd name="T12" fmla="*/ 18 w 38"/>
                <a:gd name="T13" fmla="*/ 11 h 33"/>
                <a:gd name="T14" fmla="*/ 26 w 38"/>
                <a:gd name="T15" fmla="*/ 21 h 33"/>
                <a:gd name="T16" fmla="*/ 23 w 38"/>
                <a:gd name="T17" fmla="*/ 23 h 33"/>
                <a:gd name="T18" fmla="*/ 16 w 38"/>
                <a:gd name="T19" fmla="*/ 13 h 33"/>
                <a:gd name="T20" fmla="*/ 6 w 38"/>
                <a:gd name="T21" fmla="*/ 20 h 33"/>
                <a:gd name="T22" fmla="*/ 13 w 38"/>
                <a:gd name="T23" fmla="*/ 31 h 33"/>
                <a:gd name="T24" fmla="*/ 11 w 38"/>
                <a:gd name="T25"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11" y="33"/>
                  </a:moveTo>
                  <a:lnTo>
                    <a:pt x="0" y="18"/>
                  </a:lnTo>
                  <a:lnTo>
                    <a:pt x="28" y="0"/>
                  </a:lnTo>
                  <a:lnTo>
                    <a:pt x="38" y="15"/>
                  </a:lnTo>
                  <a:lnTo>
                    <a:pt x="36" y="17"/>
                  </a:lnTo>
                  <a:lnTo>
                    <a:pt x="27" y="6"/>
                  </a:lnTo>
                  <a:lnTo>
                    <a:pt x="18" y="11"/>
                  </a:lnTo>
                  <a:lnTo>
                    <a:pt x="26" y="21"/>
                  </a:lnTo>
                  <a:lnTo>
                    <a:pt x="23" y="23"/>
                  </a:lnTo>
                  <a:lnTo>
                    <a:pt x="16" y="13"/>
                  </a:lnTo>
                  <a:lnTo>
                    <a:pt x="6" y="20"/>
                  </a:lnTo>
                  <a:lnTo>
                    <a:pt x="13" y="31"/>
                  </a:lnTo>
                  <a:lnTo>
                    <a:pt x="1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0" name="Freeform 110"/>
            <p:cNvSpPr/>
            <p:nvPr userDrawn="1"/>
          </p:nvSpPr>
          <p:spPr bwMode="auto">
            <a:xfrm>
              <a:off x="1026" y="934"/>
              <a:ext cx="24" cy="29"/>
            </a:xfrm>
            <a:custGeom>
              <a:avLst/>
              <a:gdLst>
                <a:gd name="T0" fmla="*/ 3 w 24"/>
                <a:gd name="T1" fmla="*/ 29 h 29"/>
                <a:gd name="T2" fmla="*/ 0 w 24"/>
                <a:gd name="T3" fmla="*/ 26 h 29"/>
                <a:gd name="T4" fmla="*/ 21 w 24"/>
                <a:gd name="T5" fmla="*/ 0 h 29"/>
                <a:gd name="T6" fmla="*/ 24 w 24"/>
                <a:gd name="T7" fmla="*/ 3 h 29"/>
                <a:gd name="T8" fmla="*/ 3 w 24"/>
                <a:gd name="T9" fmla="*/ 29 h 29"/>
              </a:gdLst>
              <a:ahLst/>
              <a:cxnLst>
                <a:cxn ang="0">
                  <a:pos x="T0" y="T1"/>
                </a:cxn>
                <a:cxn ang="0">
                  <a:pos x="T2" y="T3"/>
                </a:cxn>
                <a:cxn ang="0">
                  <a:pos x="T4" y="T5"/>
                </a:cxn>
                <a:cxn ang="0">
                  <a:pos x="T6" y="T7"/>
                </a:cxn>
                <a:cxn ang="0">
                  <a:pos x="T8" y="T9"/>
                </a:cxn>
              </a:cxnLst>
              <a:rect l="0" t="0" r="r" b="b"/>
              <a:pathLst>
                <a:path w="24" h="29">
                  <a:moveTo>
                    <a:pt x="3" y="29"/>
                  </a:moveTo>
                  <a:lnTo>
                    <a:pt x="0" y="26"/>
                  </a:lnTo>
                  <a:lnTo>
                    <a:pt x="21" y="0"/>
                  </a:lnTo>
                  <a:lnTo>
                    <a:pt x="24" y="3"/>
                  </a:lnTo>
                  <a:lnTo>
                    <a:pt x="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1" name="Freeform 111"/>
            <p:cNvSpPr>
              <a:spLocks noEditPoints="1"/>
            </p:cNvSpPr>
            <p:nvPr userDrawn="1"/>
          </p:nvSpPr>
          <p:spPr bwMode="auto">
            <a:xfrm>
              <a:off x="1034" y="942"/>
              <a:ext cx="29" cy="35"/>
            </a:xfrm>
            <a:custGeom>
              <a:avLst/>
              <a:gdLst>
                <a:gd name="T0" fmla="*/ 11 w 29"/>
                <a:gd name="T1" fmla="*/ 32 h 35"/>
                <a:gd name="T2" fmla="*/ 16 w 29"/>
                <a:gd name="T3" fmla="*/ 23 h 35"/>
                <a:gd name="T4" fmla="*/ 11 w 29"/>
                <a:gd name="T5" fmla="*/ 20 h 35"/>
                <a:gd name="T6" fmla="*/ 3 w 29"/>
                <a:gd name="T7" fmla="*/ 27 h 35"/>
                <a:gd name="T8" fmla="*/ 0 w 29"/>
                <a:gd name="T9" fmla="*/ 25 h 35"/>
                <a:gd name="T10" fmla="*/ 24 w 29"/>
                <a:gd name="T11" fmla="*/ 0 h 35"/>
                <a:gd name="T12" fmla="*/ 29 w 29"/>
                <a:gd name="T13" fmla="*/ 2 h 35"/>
                <a:gd name="T14" fmla="*/ 16 w 29"/>
                <a:gd name="T15" fmla="*/ 35 h 35"/>
                <a:gd name="T16" fmla="*/ 11 w 29"/>
                <a:gd name="T17" fmla="*/ 32 h 35"/>
                <a:gd name="T18" fmla="*/ 19 w 29"/>
                <a:gd name="T19" fmla="*/ 18 h 35"/>
                <a:gd name="T20" fmla="*/ 24 w 29"/>
                <a:gd name="T21" fmla="*/ 7 h 35"/>
                <a:gd name="T22" fmla="*/ 23 w 29"/>
                <a:gd name="T23" fmla="*/ 6 h 35"/>
                <a:gd name="T24" fmla="*/ 14 w 29"/>
                <a:gd name="T25" fmla="*/ 16 h 35"/>
                <a:gd name="T26" fmla="*/ 19 w 29"/>
                <a:gd name="T27" fmla="*/ 18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35">
                  <a:moveTo>
                    <a:pt x="11" y="32"/>
                  </a:moveTo>
                  <a:lnTo>
                    <a:pt x="16" y="23"/>
                  </a:lnTo>
                  <a:lnTo>
                    <a:pt x="11" y="20"/>
                  </a:lnTo>
                  <a:lnTo>
                    <a:pt x="3" y="27"/>
                  </a:lnTo>
                  <a:lnTo>
                    <a:pt x="0" y="25"/>
                  </a:lnTo>
                  <a:lnTo>
                    <a:pt x="24" y="0"/>
                  </a:lnTo>
                  <a:lnTo>
                    <a:pt x="29" y="2"/>
                  </a:lnTo>
                  <a:lnTo>
                    <a:pt x="16" y="35"/>
                  </a:lnTo>
                  <a:lnTo>
                    <a:pt x="11" y="32"/>
                  </a:lnTo>
                  <a:close/>
                  <a:moveTo>
                    <a:pt x="19" y="18"/>
                  </a:moveTo>
                  <a:lnTo>
                    <a:pt x="24" y="7"/>
                  </a:lnTo>
                  <a:lnTo>
                    <a:pt x="23" y="6"/>
                  </a:lnTo>
                  <a:lnTo>
                    <a:pt x="14" y="16"/>
                  </a:lnTo>
                  <a:lnTo>
                    <a:pt x="19" y="18"/>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2" name="Freeform 112"/>
            <p:cNvSpPr/>
            <p:nvPr userDrawn="1"/>
          </p:nvSpPr>
          <p:spPr bwMode="auto">
            <a:xfrm>
              <a:off x="1054" y="948"/>
              <a:ext cx="32" cy="39"/>
            </a:xfrm>
            <a:custGeom>
              <a:avLst/>
              <a:gdLst>
                <a:gd name="T0" fmla="*/ 16 w 32"/>
                <a:gd name="T1" fmla="*/ 39 h 39"/>
                <a:gd name="T2" fmla="*/ 13 w 32"/>
                <a:gd name="T3" fmla="*/ 36 h 39"/>
                <a:gd name="T4" fmla="*/ 15 w 32"/>
                <a:gd name="T5" fmla="*/ 12 h 39"/>
                <a:gd name="T6" fmla="*/ 5 w 32"/>
                <a:gd name="T7" fmla="*/ 32 h 39"/>
                <a:gd name="T8" fmla="*/ 0 w 32"/>
                <a:gd name="T9" fmla="*/ 30 h 39"/>
                <a:gd name="T10" fmla="*/ 16 w 32"/>
                <a:gd name="T11" fmla="*/ 0 h 39"/>
                <a:gd name="T12" fmla="*/ 20 w 32"/>
                <a:gd name="T13" fmla="*/ 1 h 39"/>
                <a:gd name="T14" fmla="*/ 19 w 32"/>
                <a:gd name="T15" fmla="*/ 25 h 39"/>
                <a:gd name="T16" fmla="*/ 29 w 32"/>
                <a:gd name="T17" fmla="*/ 5 h 39"/>
                <a:gd name="T18" fmla="*/ 32 w 32"/>
                <a:gd name="T19" fmla="*/ 7 h 39"/>
                <a:gd name="T20" fmla="*/ 16 w 32"/>
                <a:gd name="T21" fmla="*/ 3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39">
                  <a:moveTo>
                    <a:pt x="16" y="39"/>
                  </a:moveTo>
                  <a:lnTo>
                    <a:pt x="13" y="36"/>
                  </a:lnTo>
                  <a:lnTo>
                    <a:pt x="15" y="12"/>
                  </a:lnTo>
                  <a:lnTo>
                    <a:pt x="5" y="32"/>
                  </a:lnTo>
                  <a:lnTo>
                    <a:pt x="0" y="30"/>
                  </a:lnTo>
                  <a:lnTo>
                    <a:pt x="16" y="0"/>
                  </a:lnTo>
                  <a:lnTo>
                    <a:pt x="20" y="1"/>
                  </a:lnTo>
                  <a:lnTo>
                    <a:pt x="19" y="25"/>
                  </a:lnTo>
                  <a:lnTo>
                    <a:pt x="29" y="5"/>
                  </a:lnTo>
                  <a:lnTo>
                    <a:pt x="32" y="7"/>
                  </a:lnTo>
                  <a:lnTo>
                    <a:pt x="16" y="3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3" name="Freeform 113"/>
            <p:cNvSpPr/>
            <p:nvPr userDrawn="1"/>
          </p:nvSpPr>
          <p:spPr bwMode="auto">
            <a:xfrm>
              <a:off x="1079" y="957"/>
              <a:ext cx="23" cy="36"/>
            </a:xfrm>
            <a:custGeom>
              <a:avLst/>
              <a:gdLst>
                <a:gd name="T0" fmla="*/ 12 w 19"/>
                <a:gd name="T1" fmla="*/ 29 h 29"/>
                <a:gd name="T2" fmla="*/ 10 w 19"/>
                <a:gd name="T3" fmla="*/ 29 h 29"/>
                <a:gd name="T4" fmla="*/ 10 w 19"/>
                <a:gd name="T5" fmla="*/ 26 h 29"/>
                <a:gd name="T6" fmla="*/ 8 w 19"/>
                <a:gd name="T7" fmla="*/ 27 h 29"/>
                <a:gd name="T8" fmla="*/ 5 w 19"/>
                <a:gd name="T9" fmla="*/ 27 h 29"/>
                <a:gd name="T10" fmla="*/ 1 w 19"/>
                <a:gd name="T11" fmla="*/ 23 h 29"/>
                <a:gd name="T12" fmla="*/ 1 w 19"/>
                <a:gd name="T13" fmla="*/ 13 h 29"/>
                <a:gd name="T14" fmla="*/ 6 w 19"/>
                <a:gd name="T15" fmla="*/ 3 h 29"/>
                <a:gd name="T16" fmla="*/ 14 w 19"/>
                <a:gd name="T17" fmla="*/ 1 h 29"/>
                <a:gd name="T18" fmla="*/ 18 w 19"/>
                <a:gd name="T19" fmla="*/ 11 h 29"/>
                <a:gd name="T20" fmla="*/ 15 w 19"/>
                <a:gd name="T21" fmla="*/ 11 h 29"/>
                <a:gd name="T22" fmla="*/ 13 w 19"/>
                <a:gd name="T23" fmla="*/ 4 h 29"/>
                <a:gd name="T24" fmla="*/ 8 w 19"/>
                <a:gd name="T25" fmla="*/ 6 h 29"/>
                <a:gd name="T26" fmla="*/ 5 w 19"/>
                <a:gd name="T27" fmla="*/ 14 h 29"/>
                <a:gd name="T28" fmla="*/ 4 w 19"/>
                <a:gd name="T29" fmla="*/ 21 h 29"/>
                <a:gd name="T30" fmla="*/ 6 w 19"/>
                <a:gd name="T31" fmla="*/ 24 h 29"/>
                <a:gd name="T32" fmla="*/ 9 w 19"/>
                <a:gd name="T33" fmla="*/ 24 h 29"/>
                <a:gd name="T34" fmla="*/ 12 w 19"/>
                <a:gd name="T35" fmla="*/ 20 h 29"/>
                <a:gd name="T36" fmla="*/ 12 w 19"/>
                <a:gd name="T37" fmla="*/ 18 h 29"/>
                <a:gd name="T38" fmla="*/ 8 w 19"/>
                <a:gd name="T39" fmla="*/ 17 h 29"/>
                <a:gd name="T40" fmla="*/ 9 w 19"/>
                <a:gd name="T41" fmla="*/ 14 h 29"/>
                <a:gd name="T42" fmla="*/ 16 w 19"/>
                <a:gd name="T43" fmla="*/ 17 h 29"/>
                <a:gd name="T44" fmla="*/ 12 w 19"/>
                <a:gd name="T45"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9">
                  <a:moveTo>
                    <a:pt x="12" y="29"/>
                  </a:moveTo>
                  <a:cubicBezTo>
                    <a:pt x="10" y="29"/>
                    <a:pt x="10" y="29"/>
                    <a:pt x="10" y="29"/>
                  </a:cubicBezTo>
                  <a:cubicBezTo>
                    <a:pt x="10" y="26"/>
                    <a:pt x="10" y="26"/>
                    <a:pt x="10" y="26"/>
                  </a:cubicBezTo>
                  <a:cubicBezTo>
                    <a:pt x="9" y="27"/>
                    <a:pt x="9" y="27"/>
                    <a:pt x="8" y="27"/>
                  </a:cubicBezTo>
                  <a:cubicBezTo>
                    <a:pt x="7" y="27"/>
                    <a:pt x="6" y="27"/>
                    <a:pt x="5" y="27"/>
                  </a:cubicBezTo>
                  <a:cubicBezTo>
                    <a:pt x="3" y="26"/>
                    <a:pt x="2" y="25"/>
                    <a:pt x="1" y="23"/>
                  </a:cubicBezTo>
                  <a:cubicBezTo>
                    <a:pt x="0" y="20"/>
                    <a:pt x="0" y="17"/>
                    <a:pt x="1" y="13"/>
                  </a:cubicBezTo>
                  <a:cubicBezTo>
                    <a:pt x="3" y="8"/>
                    <a:pt x="4" y="5"/>
                    <a:pt x="6" y="3"/>
                  </a:cubicBezTo>
                  <a:cubicBezTo>
                    <a:pt x="9" y="1"/>
                    <a:pt x="12" y="0"/>
                    <a:pt x="14" y="1"/>
                  </a:cubicBezTo>
                  <a:cubicBezTo>
                    <a:pt x="17" y="2"/>
                    <a:pt x="19" y="6"/>
                    <a:pt x="18" y="11"/>
                  </a:cubicBezTo>
                  <a:cubicBezTo>
                    <a:pt x="15" y="11"/>
                    <a:pt x="15" y="11"/>
                    <a:pt x="15" y="11"/>
                  </a:cubicBezTo>
                  <a:cubicBezTo>
                    <a:pt x="16" y="9"/>
                    <a:pt x="15" y="5"/>
                    <a:pt x="13" y="4"/>
                  </a:cubicBezTo>
                  <a:cubicBezTo>
                    <a:pt x="11" y="4"/>
                    <a:pt x="9" y="4"/>
                    <a:pt x="8" y="6"/>
                  </a:cubicBezTo>
                  <a:cubicBezTo>
                    <a:pt x="7" y="7"/>
                    <a:pt x="6" y="10"/>
                    <a:pt x="5" y="14"/>
                  </a:cubicBezTo>
                  <a:cubicBezTo>
                    <a:pt x="4" y="17"/>
                    <a:pt x="3" y="20"/>
                    <a:pt x="4" y="21"/>
                  </a:cubicBezTo>
                  <a:cubicBezTo>
                    <a:pt x="4" y="23"/>
                    <a:pt x="5" y="24"/>
                    <a:pt x="6" y="24"/>
                  </a:cubicBezTo>
                  <a:cubicBezTo>
                    <a:pt x="7" y="25"/>
                    <a:pt x="9" y="25"/>
                    <a:pt x="9" y="24"/>
                  </a:cubicBezTo>
                  <a:cubicBezTo>
                    <a:pt x="10" y="23"/>
                    <a:pt x="11" y="22"/>
                    <a:pt x="12" y="20"/>
                  </a:cubicBezTo>
                  <a:cubicBezTo>
                    <a:pt x="12" y="18"/>
                    <a:pt x="12" y="18"/>
                    <a:pt x="12" y="18"/>
                  </a:cubicBezTo>
                  <a:cubicBezTo>
                    <a:pt x="8" y="17"/>
                    <a:pt x="8" y="17"/>
                    <a:pt x="8" y="17"/>
                  </a:cubicBezTo>
                  <a:cubicBezTo>
                    <a:pt x="9" y="14"/>
                    <a:pt x="9" y="14"/>
                    <a:pt x="9" y="14"/>
                  </a:cubicBezTo>
                  <a:cubicBezTo>
                    <a:pt x="16" y="17"/>
                    <a:pt x="16" y="17"/>
                    <a:pt x="16" y="17"/>
                  </a:cubicBezTo>
                  <a:lnTo>
                    <a:pt x="12"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4" name="Freeform 114"/>
            <p:cNvSpPr/>
            <p:nvPr userDrawn="1"/>
          </p:nvSpPr>
          <p:spPr bwMode="auto">
            <a:xfrm>
              <a:off x="1121" y="962"/>
              <a:ext cx="19" cy="33"/>
            </a:xfrm>
            <a:custGeom>
              <a:avLst/>
              <a:gdLst>
                <a:gd name="T0" fmla="*/ 15 w 15"/>
                <a:gd name="T1" fmla="*/ 19 h 27"/>
                <a:gd name="T2" fmla="*/ 13 w 15"/>
                <a:gd name="T3" fmla="*/ 25 h 27"/>
                <a:gd name="T4" fmla="*/ 7 w 15"/>
                <a:gd name="T5" fmla="*/ 27 h 27"/>
                <a:gd name="T6" fmla="*/ 1 w 15"/>
                <a:gd name="T7" fmla="*/ 25 h 27"/>
                <a:gd name="T8" fmla="*/ 0 w 15"/>
                <a:gd name="T9" fmla="*/ 19 h 27"/>
                <a:gd name="T10" fmla="*/ 0 w 15"/>
                <a:gd name="T11" fmla="*/ 0 h 27"/>
                <a:gd name="T12" fmla="*/ 4 w 15"/>
                <a:gd name="T13" fmla="*/ 0 h 27"/>
                <a:gd name="T14" fmla="*/ 3 w 15"/>
                <a:gd name="T15" fmla="*/ 19 h 27"/>
                <a:gd name="T16" fmla="*/ 4 w 15"/>
                <a:gd name="T17" fmla="*/ 23 h 27"/>
                <a:gd name="T18" fmla="*/ 7 w 15"/>
                <a:gd name="T19" fmla="*/ 24 h 27"/>
                <a:gd name="T20" fmla="*/ 10 w 15"/>
                <a:gd name="T21" fmla="*/ 23 h 27"/>
                <a:gd name="T22" fmla="*/ 11 w 15"/>
                <a:gd name="T23" fmla="*/ 19 h 27"/>
                <a:gd name="T24" fmla="*/ 12 w 15"/>
                <a:gd name="T25" fmla="*/ 0 h 27"/>
                <a:gd name="T26" fmla="*/ 15 w 15"/>
                <a:gd name="T27" fmla="*/ 0 h 27"/>
                <a:gd name="T28" fmla="*/ 15 w 15"/>
                <a:gd name="T29"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7">
                  <a:moveTo>
                    <a:pt x="15" y="19"/>
                  </a:moveTo>
                  <a:cubicBezTo>
                    <a:pt x="15" y="22"/>
                    <a:pt x="14" y="24"/>
                    <a:pt x="13" y="25"/>
                  </a:cubicBezTo>
                  <a:cubicBezTo>
                    <a:pt x="11" y="27"/>
                    <a:pt x="10" y="27"/>
                    <a:pt x="7" y="27"/>
                  </a:cubicBezTo>
                  <a:cubicBezTo>
                    <a:pt x="4" y="27"/>
                    <a:pt x="2" y="26"/>
                    <a:pt x="1" y="25"/>
                  </a:cubicBezTo>
                  <a:cubicBezTo>
                    <a:pt x="0" y="23"/>
                    <a:pt x="0" y="21"/>
                    <a:pt x="0" y="19"/>
                  </a:cubicBezTo>
                  <a:cubicBezTo>
                    <a:pt x="0" y="0"/>
                    <a:pt x="0" y="0"/>
                    <a:pt x="0" y="0"/>
                  </a:cubicBezTo>
                  <a:cubicBezTo>
                    <a:pt x="4" y="0"/>
                    <a:pt x="4" y="0"/>
                    <a:pt x="4" y="0"/>
                  </a:cubicBezTo>
                  <a:cubicBezTo>
                    <a:pt x="3" y="19"/>
                    <a:pt x="3" y="19"/>
                    <a:pt x="3" y="19"/>
                  </a:cubicBezTo>
                  <a:cubicBezTo>
                    <a:pt x="3" y="21"/>
                    <a:pt x="3" y="22"/>
                    <a:pt x="4" y="23"/>
                  </a:cubicBezTo>
                  <a:cubicBezTo>
                    <a:pt x="5" y="24"/>
                    <a:pt x="6" y="24"/>
                    <a:pt x="7" y="24"/>
                  </a:cubicBezTo>
                  <a:cubicBezTo>
                    <a:pt x="8" y="24"/>
                    <a:pt x="9" y="24"/>
                    <a:pt x="10" y="23"/>
                  </a:cubicBezTo>
                  <a:cubicBezTo>
                    <a:pt x="11" y="22"/>
                    <a:pt x="11" y="21"/>
                    <a:pt x="11" y="19"/>
                  </a:cubicBezTo>
                  <a:cubicBezTo>
                    <a:pt x="12" y="0"/>
                    <a:pt x="12" y="0"/>
                    <a:pt x="12" y="0"/>
                  </a:cubicBezTo>
                  <a:cubicBezTo>
                    <a:pt x="15" y="0"/>
                    <a:pt x="15" y="0"/>
                    <a:pt x="15" y="0"/>
                  </a:cubicBezTo>
                  <a:lnTo>
                    <a:pt x="15" y="1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5" name="Freeform 115"/>
            <p:cNvSpPr/>
            <p:nvPr userDrawn="1"/>
          </p:nvSpPr>
          <p:spPr bwMode="auto">
            <a:xfrm>
              <a:off x="1142" y="959"/>
              <a:ext cx="21" cy="36"/>
            </a:xfrm>
            <a:custGeom>
              <a:avLst/>
              <a:gdLst>
                <a:gd name="T0" fmla="*/ 21 w 21"/>
                <a:gd name="T1" fmla="*/ 33 h 36"/>
                <a:gd name="T2" fmla="*/ 17 w 21"/>
                <a:gd name="T3" fmla="*/ 34 h 36"/>
                <a:gd name="T4" fmla="*/ 5 w 21"/>
                <a:gd name="T5" fmla="*/ 11 h 36"/>
                <a:gd name="T6" fmla="*/ 8 w 21"/>
                <a:gd name="T7" fmla="*/ 35 h 36"/>
                <a:gd name="T8" fmla="*/ 3 w 21"/>
                <a:gd name="T9" fmla="*/ 36 h 36"/>
                <a:gd name="T10" fmla="*/ 0 w 21"/>
                <a:gd name="T11" fmla="*/ 3 h 36"/>
                <a:gd name="T12" fmla="*/ 5 w 21"/>
                <a:gd name="T13" fmla="*/ 1 h 36"/>
                <a:gd name="T14" fmla="*/ 15 w 21"/>
                <a:gd name="T15" fmla="*/ 18 h 36"/>
                <a:gd name="T16" fmla="*/ 12 w 21"/>
                <a:gd name="T17" fmla="*/ 0 h 36"/>
                <a:gd name="T18" fmla="*/ 16 w 21"/>
                <a:gd name="T19" fmla="*/ 0 h 36"/>
                <a:gd name="T20" fmla="*/ 21 w 21"/>
                <a:gd name="T21"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36">
                  <a:moveTo>
                    <a:pt x="21" y="33"/>
                  </a:moveTo>
                  <a:lnTo>
                    <a:pt x="17" y="34"/>
                  </a:lnTo>
                  <a:lnTo>
                    <a:pt x="5" y="11"/>
                  </a:lnTo>
                  <a:lnTo>
                    <a:pt x="8" y="35"/>
                  </a:lnTo>
                  <a:lnTo>
                    <a:pt x="3" y="36"/>
                  </a:lnTo>
                  <a:lnTo>
                    <a:pt x="0" y="3"/>
                  </a:lnTo>
                  <a:lnTo>
                    <a:pt x="5" y="1"/>
                  </a:lnTo>
                  <a:lnTo>
                    <a:pt x="15" y="18"/>
                  </a:lnTo>
                  <a:lnTo>
                    <a:pt x="12" y="0"/>
                  </a:lnTo>
                  <a:lnTo>
                    <a:pt x="16" y="0"/>
                  </a:lnTo>
                  <a:lnTo>
                    <a:pt x="21" y="3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6" name="Freeform 116"/>
            <p:cNvSpPr/>
            <p:nvPr userDrawn="1"/>
          </p:nvSpPr>
          <p:spPr bwMode="auto">
            <a:xfrm>
              <a:off x="1162" y="957"/>
              <a:ext cx="14" cy="33"/>
            </a:xfrm>
            <a:custGeom>
              <a:avLst/>
              <a:gdLst>
                <a:gd name="T0" fmla="*/ 14 w 14"/>
                <a:gd name="T1" fmla="*/ 31 h 33"/>
                <a:gd name="T2" fmla="*/ 9 w 14"/>
                <a:gd name="T3" fmla="*/ 33 h 33"/>
                <a:gd name="T4" fmla="*/ 0 w 14"/>
                <a:gd name="T5" fmla="*/ 1 h 33"/>
                <a:gd name="T6" fmla="*/ 4 w 14"/>
                <a:gd name="T7" fmla="*/ 0 h 33"/>
                <a:gd name="T8" fmla="*/ 14 w 14"/>
                <a:gd name="T9" fmla="*/ 31 h 33"/>
              </a:gdLst>
              <a:ahLst/>
              <a:cxnLst>
                <a:cxn ang="0">
                  <a:pos x="T0" y="T1"/>
                </a:cxn>
                <a:cxn ang="0">
                  <a:pos x="T2" y="T3"/>
                </a:cxn>
                <a:cxn ang="0">
                  <a:pos x="T4" y="T5"/>
                </a:cxn>
                <a:cxn ang="0">
                  <a:pos x="T6" y="T7"/>
                </a:cxn>
                <a:cxn ang="0">
                  <a:pos x="T8" y="T9"/>
                </a:cxn>
              </a:cxnLst>
              <a:rect l="0" t="0" r="r" b="b"/>
              <a:pathLst>
                <a:path w="14" h="33">
                  <a:moveTo>
                    <a:pt x="14" y="31"/>
                  </a:moveTo>
                  <a:lnTo>
                    <a:pt x="9" y="33"/>
                  </a:lnTo>
                  <a:lnTo>
                    <a:pt x="0" y="1"/>
                  </a:lnTo>
                  <a:lnTo>
                    <a:pt x="4" y="0"/>
                  </a:lnTo>
                  <a:lnTo>
                    <a:pt x="14" y="3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7" name="Freeform 117"/>
            <p:cNvSpPr/>
            <p:nvPr userDrawn="1"/>
          </p:nvSpPr>
          <p:spPr bwMode="auto">
            <a:xfrm>
              <a:off x="1169" y="948"/>
              <a:ext cx="23" cy="37"/>
            </a:xfrm>
            <a:custGeom>
              <a:avLst/>
              <a:gdLst>
                <a:gd name="T0" fmla="*/ 18 w 23"/>
                <a:gd name="T1" fmla="*/ 0 h 37"/>
                <a:gd name="T2" fmla="*/ 23 w 23"/>
                <a:gd name="T3" fmla="*/ 35 h 37"/>
                <a:gd name="T4" fmla="*/ 19 w 23"/>
                <a:gd name="T5" fmla="*/ 37 h 37"/>
                <a:gd name="T6" fmla="*/ 0 w 23"/>
                <a:gd name="T7" fmla="*/ 7 h 37"/>
                <a:gd name="T8" fmla="*/ 4 w 23"/>
                <a:gd name="T9" fmla="*/ 6 h 37"/>
                <a:gd name="T10" fmla="*/ 18 w 23"/>
                <a:gd name="T11" fmla="*/ 26 h 37"/>
                <a:gd name="T12" fmla="*/ 14 w 23"/>
                <a:gd name="T13" fmla="*/ 1 h 37"/>
                <a:gd name="T14" fmla="*/ 18 w 23"/>
                <a:gd name="T15" fmla="*/ 0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37">
                  <a:moveTo>
                    <a:pt x="18" y="0"/>
                  </a:moveTo>
                  <a:lnTo>
                    <a:pt x="23" y="35"/>
                  </a:lnTo>
                  <a:lnTo>
                    <a:pt x="19" y="37"/>
                  </a:lnTo>
                  <a:lnTo>
                    <a:pt x="0" y="7"/>
                  </a:lnTo>
                  <a:lnTo>
                    <a:pt x="4" y="6"/>
                  </a:lnTo>
                  <a:lnTo>
                    <a:pt x="18" y="26"/>
                  </a:lnTo>
                  <a:lnTo>
                    <a:pt x="14" y="1"/>
                  </a:lnTo>
                  <a:lnTo>
                    <a:pt x="1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8" name="Freeform 118"/>
            <p:cNvSpPr/>
            <p:nvPr userDrawn="1"/>
          </p:nvSpPr>
          <p:spPr bwMode="auto">
            <a:xfrm>
              <a:off x="1188" y="939"/>
              <a:ext cx="33" cy="38"/>
            </a:xfrm>
            <a:custGeom>
              <a:avLst/>
              <a:gdLst>
                <a:gd name="T0" fmla="*/ 33 w 33"/>
                <a:gd name="T1" fmla="*/ 29 h 38"/>
                <a:gd name="T2" fmla="*/ 17 w 33"/>
                <a:gd name="T3" fmla="*/ 38 h 38"/>
                <a:gd name="T4" fmla="*/ 0 w 33"/>
                <a:gd name="T5" fmla="*/ 8 h 38"/>
                <a:gd name="T6" fmla="*/ 15 w 33"/>
                <a:gd name="T7" fmla="*/ 0 h 38"/>
                <a:gd name="T8" fmla="*/ 17 w 33"/>
                <a:gd name="T9" fmla="*/ 3 h 38"/>
                <a:gd name="T10" fmla="*/ 6 w 33"/>
                <a:gd name="T11" fmla="*/ 9 h 38"/>
                <a:gd name="T12" fmla="*/ 11 w 33"/>
                <a:gd name="T13" fmla="*/ 19 h 38"/>
                <a:gd name="T14" fmla="*/ 22 w 33"/>
                <a:gd name="T15" fmla="*/ 13 h 38"/>
                <a:gd name="T16" fmla="*/ 23 w 33"/>
                <a:gd name="T17" fmla="*/ 16 h 38"/>
                <a:gd name="T18" fmla="*/ 14 w 33"/>
                <a:gd name="T19" fmla="*/ 21 h 38"/>
                <a:gd name="T20" fmla="*/ 20 w 33"/>
                <a:gd name="T21" fmla="*/ 33 h 38"/>
                <a:gd name="T22" fmla="*/ 31 w 33"/>
                <a:gd name="T23" fmla="*/ 25 h 38"/>
                <a:gd name="T24" fmla="*/ 33 w 33"/>
                <a:gd name="T2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38">
                  <a:moveTo>
                    <a:pt x="33" y="29"/>
                  </a:moveTo>
                  <a:lnTo>
                    <a:pt x="17" y="38"/>
                  </a:lnTo>
                  <a:lnTo>
                    <a:pt x="0" y="8"/>
                  </a:lnTo>
                  <a:lnTo>
                    <a:pt x="15" y="0"/>
                  </a:lnTo>
                  <a:lnTo>
                    <a:pt x="17" y="3"/>
                  </a:lnTo>
                  <a:lnTo>
                    <a:pt x="6" y="9"/>
                  </a:lnTo>
                  <a:lnTo>
                    <a:pt x="11" y="19"/>
                  </a:lnTo>
                  <a:lnTo>
                    <a:pt x="22" y="13"/>
                  </a:lnTo>
                  <a:lnTo>
                    <a:pt x="23" y="16"/>
                  </a:lnTo>
                  <a:lnTo>
                    <a:pt x="14" y="21"/>
                  </a:lnTo>
                  <a:lnTo>
                    <a:pt x="20" y="33"/>
                  </a:lnTo>
                  <a:lnTo>
                    <a:pt x="31" y="25"/>
                  </a:lnTo>
                  <a:lnTo>
                    <a:pt x="33" y="29"/>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49" name="Freeform 119"/>
            <p:cNvSpPr>
              <a:spLocks noEditPoints="1"/>
            </p:cNvSpPr>
            <p:nvPr userDrawn="1"/>
          </p:nvSpPr>
          <p:spPr bwMode="auto">
            <a:xfrm>
              <a:off x="1205" y="931"/>
              <a:ext cx="34" cy="34"/>
            </a:xfrm>
            <a:custGeom>
              <a:avLst/>
              <a:gdLst>
                <a:gd name="T0" fmla="*/ 27 w 27"/>
                <a:gd name="T1" fmla="*/ 20 h 28"/>
                <a:gd name="T2" fmla="*/ 24 w 27"/>
                <a:gd name="T3" fmla="*/ 22 h 28"/>
                <a:gd name="T4" fmla="*/ 15 w 27"/>
                <a:gd name="T5" fmla="*/ 14 h 28"/>
                <a:gd name="T6" fmla="*/ 12 w 27"/>
                <a:gd name="T7" fmla="*/ 17 h 28"/>
                <a:gd name="T8" fmla="*/ 19 w 27"/>
                <a:gd name="T9" fmla="*/ 26 h 28"/>
                <a:gd name="T10" fmla="*/ 16 w 27"/>
                <a:gd name="T11" fmla="*/ 28 h 28"/>
                <a:gd name="T12" fmla="*/ 0 w 27"/>
                <a:gd name="T13" fmla="*/ 6 h 28"/>
                <a:gd name="T14" fmla="*/ 5 w 27"/>
                <a:gd name="T15" fmla="*/ 2 h 28"/>
                <a:gd name="T16" fmla="*/ 11 w 27"/>
                <a:gd name="T17" fmla="*/ 0 h 28"/>
                <a:gd name="T18" fmla="*/ 18 w 27"/>
                <a:gd name="T19" fmla="*/ 8 h 28"/>
                <a:gd name="T20" fmla="*/ 17 w 27"/>
                <a:gd name="T21" fmla="*/ 12 h 28"/>
                <a:gd name="T22" fmla="*/ 27 w 27"/>
                <a:gd name="T23" fmla="*/ 20 h 28"/>
                <a:gd name="T24" fmla="*/ 10 w 27"/>
                <a:gd name="T25" fmla="*/ 4 h 28"/>
                <a:gd name="T26" fmla="*/ 5 w 27"/>
                <a:gd name="T27" fmla="*/ 6 h 28"/>
                <a:gd name="T28" fmla="*/ 10 w 27"/>
                <a:gd name="T29" fmla="*/ 13 h 28"/>
                <a:gd name="T30" fmla="*/ 14 w 27"/>
                <a:gd name="T31" fmla="*/ 10 h 28"/>
                <a:gd name="T32" fmla="*/ 10 w 27"/>
                <a:gd name="T33"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28">
                  <a:moveTo>
                    <a:pt x="27" y="20"/>
                  </a:moveTo>
                  <a:cubicBezTo>
                    <a:pt x="24" y="22"/>
                    <a:pt x="24" y="22"/>
                    <a:pt x="24" y="22"/>
                  </a:cubicBezTo>
                  <a:cubicBezTo>
                    <a:pt x="15" y="14"/>
                    <a:pt x="15" y="14"/>
                    <a:pt x="15" y="14"/>
                  </a:cubicBezTo>
                  <a:cubicBezTo>
                    <a:pt x="12" y="17"/>
                    <a:pt x="12" y="17"/>
                    <a:pt x="12" y="17"/>
                  </a:cubicBezTo>
                  <a:cubicBezTo>
                    <a:pt x="19" y="26"/>
                    <a:pt x="19" y="26"/>
                    <a:pt x="19" y="26"/>
                  </a:cubicBezTo>
                  <a:cubicBezTo>
                    <a:pt x="16" y="28"/>
                    <a:pt x="16" y="28"/>
                    <a:pt x="16" y="28"/>
                  </a:cubicBezTo>
                  <a:cubicBezTo>
                    <a:pt x="0" y="6"/>
                    <a:pt x="0" y="6"/>
                    <a:pt x="0" y="6"/>
                  </a:cubicBezTo>
                  <a:cubicBezTo>
                    <a:pt x="5" y="2"/>
                    <a:pt x="5" y="2"/>
                    <a:pt x="5" y="2"/>
                  </a:cubicBezTo>
                  <a:cubicBezTo>
                    <a:pt x="7" y="1"/>
                    <a:pt x="9" y="0"/>
                    <a:pt x="11" y="0"/>
                  </a:cubicBezTo>
                  <a:cubicBezTo>
                    <a:pt x="16" y="1"/>
                    <a:pt x="18" y="4"/>
                    <a:pt x="18" y="8"/>
                  </a:cubicBezTo>
                  <a:cubicBezTo>
                    <a:pt x="18" y="9"/>
                    <a:pt x="18" y="11"/>
                    <a:pt x="17" y="12"/>
                  </a:cubicBezTo>
                  <a:lnTo>
                    <a:pt x="27" y="20"/>
                  </a:lnTo>
                  <a:close/>
                  <a:moveTo>
                    <a:pt x="10" y="4"/>
                  </a:moveTo>
                  <a:cubicBezTo>
                    <a:pt x="8" y="3"/>
                    <a:pt x="6" y="5"/>
                    <a:pt x="5" y="6"/>
                  </a:cubicBezTo>
                  <a:cubicBezTo>
                    <a:pt x="10" y="13"/>
                    <a:pt x="10" y="13"/>
                    <a:pt x="10" y="13"/>
                  </a:cubicBezTo>
                  <a:cubicBezTo>
                    <a:pt x="12" y="12"/>
                    <a:pt x="12" y="12"/>
                    <a:pt x="14" y="10"/>
                  </a:cubicBezTo>
                  <a:cubicBezTo>
                    <a:pt x="14" y="7"/>
                    <a:pt x="13" y="5"/>
                    <a:pt x="10" y="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0" name="Freeform 120"/>
            <p:cNvSpPr/>
            <p:nvPr userDrawn="1"/>
          </p:nvSpPr>
          <p:spPr bwMode="auto">
            <a:xfrm>
              <a:off x="1223" y="916"/>
              <a:ext cx="34" cy="29"/>
            </a:xfrm>
            <a:custGeom>
              <a:avLst/>
              <a:gdLst>
                <a:gd name="T0" fmla="*/ 22 w 28"/>
                <a:gd name="T1" fmla="*/ 10 h 24"/>
                <a:gd name="T2" fmla="*/ 19 w 28"/>
                <a:gd name="T3" fmla="*/ 24 h 24"/>
                <a:gd name="T4" fmla="*/ 14 w 28"/>
                <a:gd name="T5" fmla="*/ 23 h 24"/>
                <a:gd name="T6" fmla="*/ 15 w 28"/>
                <a:gd name="T7" fmla="*/ 20 h 24"/>
                <a:gd name="T8" fmla="*/ 18 w 28"/>
                <a:gd name="T9" fmla="*/ 21 h 24"/>
                <a:gd name="T10" fmla="*/ 20 w 28"/>
                <a:gd name="T11" fmla="*/ 13 h 24"/>
                <a:gd name="T12" fmla="*/ 17 w 28"/>
                <a:gd name="T13" fmla="*/ 12 h 24"/>
                <a:gd name="T14" fmla="*/ 8 w 28"/>
                <a:gd name="T15" fmla="*/ 15 h 24"/>
                <a:gd name="T16" fmla="*/ 0 w 28"/>
                <a:gd name="T17" fmla="*/ 9 h 24"/>
                <a:gd name="T18" fmla="*/ 2 w 28"/>
                <a:gd name="T19" fmla="*/ 4 h 24"/>
                <a:gd name="T20" fmla="*/ 11 w 28"/>
                <a:gd name="T21" fmla="*/ 2 h 24"/>
                <a:gd name="T22" fmla="*/ 10 w 28"/>
                <a:gd name="T23" fmla="*/ 5 h 24"/>
                <a:gd name="T24" fmla="*/ 4 w 28"/>
                <a:gd name="T25" fmla="*/ 6 h 24"/>
                <a:gd name="T26" fmla="*/ 3 w 28"/>
                <a:gd name="T27" fmla="*/ 9 h 24"/>
                <a:gd name="T28" fmla="*/ 7 w 28"/>
                <a:gd name="T29" fmla="*/ 12 h 24"/>
                <a:gd name="T30" fmla="*/ 17 w 28"/>
                <a:gd name="T31" fmla="*/ 9 h 24"/>
                <a:gd name="T32" fmla="*/ 22 w 28"/>
                <a:gd name="T3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4">
                  <a:moveTo>
                    <a:pt x="22" y="10"/>
                  </a:moveTo>
                  <a:cubicBezTo>
                    <a:pt x="28" y="13"/>
                    <a:pt x="26" y="23"/>
                    <a:pt x="19" y="24"/>
                  </a:cubicBezTo>
                  <a:cubicBezTo>
                    <a:pt x="17" y="24"/>
                    <a:pt x="15" y="24"/>
                    <a:pt x="14" y="23"/>
                  </a:cubicBezTo>
                  <a:cubicBezTo>
                    <a:pt x="15" y="20"/>
                    <a:pt x="15" y="20"/>
                    <a:pt x="15" y="20"/>
                  </a:cubicBezTo>
                  <a:cubicBezTo>
                    <a:pt x="16" y="21"/>
                    <a:pt x="17" y="21"/>
                    <a:pt x="18" y="21"/>
                  </a:cubicBezTo>
                  <a:cubicBezTo>
                    <a:pt x="23" y="20"/>
                    <a:pt x="23" y="15"/>
                    <a:pt x="20" y="13"/>
                  </a:cubicBezTo>
                  <a:cubicBezTo>
                    <a:pt x="19" y="12"/>
                    <a:pt x="18" y="12"/>
                    <a:pt x="17" y="12"/>
                  </a:cubicBezTo>
                  <a:cubicBezTo>
                    <a:pt x="13" y="13"/>
                    <a:pt x="11" y="15"/>
                    <a:pt x="8" y="15"/>
                  </a:cubicBezTo>
                  <a:cubicBezTo>
                    <a:pt x="4" y="15"/>
                    <a:pt x="1" y="13"/>
                    <a:pt x="0" y="9"/>
                  </a:cubicBezTo>
                  <a:cubicBezTo>
                    <a:pt x="0" y="7"/>
                    <a:pt x="1" y="5"/>
                    <a:pt x="2" y="4"/>
                  </a:cubicBezTo>
                  <a:cubicBezTo>
                    <a:pt x="4" y="0"/>
                    <a:pt x="8" y="0"/>
                    <a:pt x="11" y="2"/>
                  </a:cubicBezTo>
                  <a:cubicBezTo>
                    <a:pt x="10" y="5"/>
                    <a:pt x="10" y="5"/>
                    <a:pt x="10" y="5"/>
                  </a:cubicBezTo>
                  <a:cubicBezTo>
                    <a:pt x="8" y="4"/>
                    <a:pt x="5" y="4"/>
                    <a:pt x="4" y="6"/>
                  </a:cubicBezTo>
                  <a:cubicBezTo>
                    <a:pt x="3" y="7"/>
                    <a:pt x="3" y="8"/>
                    <a:pt x="3" y="9"/>
                  </a:cubicBezTo>
                  <a:cubicBezTo>
                    <a:pt x="4" y="11"/>
                    <a:pt x="5" y="12"/>
                    <a:pt x="7" y="12"/>
                  </a:cubicBezTo>
                  <a:cubicBezTo>
                    <a:pt x="11" y="11"/>
                    <a:pt x="13" y="8"/>
                    <a:pt x="17" y="9"/>
                  </a:cubicBezTo>
                  <a:cubicBezTo>
                    <a:pt x="18" y="9"/>
                    <a:pt x="20" y="9"/>
                    <a:pt x="22"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1" name="Freeform 121"/>
            <p:cNvSpPr/>
            <p:nvPr userDrawn="1"/>
          </p:nvSpPr>
          <p:spPr bwMode="auto">
            <a:xfrm>
              <a:off x="1234" y="906"/>
              <a:ext cx="31" cy="21"/>
            </a:xfrm>
            <a:custGeom>
              <a:avLst/>
              <a:gdLst>
                <a:gd name="T0" fmla="*/ 31 w 31"/>
                <a:gd name="T1" fmla="*/ 17 h 21"/>
                <a:gd name="T2" fmla="*/ 28 w 31"/>
                <a:gd name="T3" fmla="*/ 21 h 21"/>
                <a:gd name="T4" fmla="*/ 0 w 31"/>
                <a:gd name="T5" fmla="*/ 2 h 21"/>
                <a:gd name="T6" fmla="*/ 2 w 31"/>
                <a:gd name="T7" fmla="*/ 0 h 21"/>
                <a:gd name="T8" fmla="*/ 31 w 31"/>
                <a:gd name="T9" fmla="*/ 17 h 21"/>
              </a:gdLst>
              <a:ahLst/>
              <a:cxnLst>
                <a:cxn ang="0">
                  <a:pos x="T0" y="T1"/>
                </a:cxn>
                <a:cxn ang="0">
                  <a:pos x="T2" y="T3"/>
                </a:cxn>
                <a:cxn ang="0">
                  <a:pos x="T4" y="T5"/>
                </a:cxn>
                <a:cxn ang="0">
                  <a:pos x="T6" y="T7"/>
                </a:cxn>
                <a:cxn ang="0">
                  <a:pos x="T8" y="T9"/>
                </a:cxn>
              </a:cxnLst>
              <a:rect l="0" t="0" r="r" b="b"/>
              <a:pathLst>
                <a:path w="31" h="21">
                  <a:moveTo>
                    <a:pt x="31" y="17"/>
                  </a:moveTo>
                  <a:lnTo>
                    <a:pt x="28" y="21"/>
                  </a:lnTo>
                  <a:lnTo>
                    <a:pt x="0" y="2"/>
                  </a:lnTo>
                  <a:lnTo>
                    <a:pt x="2" y="0"/>
                  </a:lnTo>
                  <a:lnTo>
                    <a:pt x="31" y="17"/>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2" name="Freeform 122"/>
            <p:cNvSpPr/>
            <p:nvPr userDrawn="1"/>
          </p:nvSpPr>
          <p:spPr bwMode="auto">
            <a:xfrm>
              <a:off x="1239" y="884"/>
              <a:ext cx="36" cy="28"/>
            </a:xfrm>
            <a:custGeom>
              <a:avLst/>
              <a:gdLst>
                <a:gd name="T0" fmla="*/ 11 w 36"/>
                <a:gd name="T1" fmla="*/ 3 h 28"/>
                <a:gd name="T2" fmla="*/ 8 w 36"/>
                <a:gd name="T3" fmla="*/ 9 h 28"/>
                <a:gd name="T4" fmla="*/ 36 w 36"/>
                <a:gd name="T5" fmla="*/ 25 h 28"/>
                <a:gd name="T6" fmla="*/ 33 w 36"/>
                <a:gd name="T7" fmla="*/ 28 h 28"/>
                <a:gd name="T8" fmla="*/ 6 w 36"/>
                <a:gd name="T9" fmla="*/ 13 h 28"/>
                <a:gd name="T10" fmla="*/ 3 w 36"/>
                <a:gd name="T11" fmla="*/ 18 h 28"/>
                <a:gd name="T12" fmla="*/ 0 w 36"/>
                <a:gd name="T13" fmla="*/ 17 h 28"/>
                <a:gd name="T14" fmla="*/ 7 w 36"/>
                <a:gd name="T15" fmla="*/ 0 h 28"/>
                <a:gd name="T16" fmla="*/ 11 w 3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6" h="28">
                  <a:moveTo>
                    <a:pt x="11" y="3"/>
                  </a:moveTo>
                  <a:lnTo>
                    <a:pt x="8" y="9"/>
                  </a:lnTo>
                  <a:lnTo>
                    <a:pt x="36" y="25"/>
                  </a:lnTo>
                  <a:lnTo>
                    <a:pt x="33" y="28"/>
                  </a:lnTo>
                  <a:lnTo>
                    <a:pt x="6" y="13"/>
                  </a:lnTo>
                  <a:lnTo>
                    <a:pt x="3" y="18"/>
                  </a:lnTo>
                  <a:lnTo>
                    <a:pt x="0" y="17"/>
                  </a:lnTo>
                  <a:lnTo>
                    <a:pt x="7" y="0"/>
                  </a:lnTo>
                  <a:lnTo>
                    <a:pt x="11" y="3"/>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3" name="Freeform 123"/>
            <p:cNvSpPr/>
            <p:nvPr userDrawn="1"/>
          </p:nvSpPr>
          <p:spPr bwMode="auto">
            <a:xfrm>
              <a:off x="1247" y="865"/>
              <a:ext cx="36" cy="23"/>
            </a:xfrm>
            <a:custGeom>
              <a:avLst/>
              <a:gdLst>
                <a:gd name="T0" fmla="*/ 8 w 36"/>
                <a:gd name="T1" fmla="*/ 0 h 23"/>
                <a:gd name="T2" fmla="*/ 25 w 36"/>
                <a:gd name="T3" fmla="*/ 14 h 23"/>
                <a:gd name="T4" fmla="*/ 36 w 36"/>
                <a:gd name="T5" fmla="*/ 19 h 23"/>
                <a:gd name="T6" fmla="*/ 34 w 36"/>
                <a:gd name="T7" fmla="*/ 23 h 23"/>
                <a:gd name="T8" fmla="*/ 24 w 36"/>
                <a:gd name="T9" fmla="*/ 18 h 23"/>
                <a:gd name="T10" fmla="*/ 0 w 36"/>
                <a:gd name="T11" fmla="*/ 18 h 23"/>
                <a:gd name="T12" fmla="*/ 2 w 36"/>
                <a:gd name="T13" fmla="*/ 14 h 23"/>
                <a:gd name="T14" fmla="*/ 18 w 36"/>
                <a:gd name="T15" fmla="*/ 14 h 23"/>
                <a:gd name="T16" fmla="*/ 7 w 36"/>
                <a:gd name="T17" fmla="*/ 5 h 23"/>
                <a:gd name="T18" fmla="*/ 8 w 36"/>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23">
                  <a:moveTo>
                    <a:pt x="8" y="0"/>
                  </a:moveTo>
                  <a:lnTo>
                    <a:pt x="25" y="14"/>
                  </a:lnTo>
                  <a:lnTo>
                    <a:pt x="36" y="19"/>
                  </a:lnTo>
                  <a:lnTo>
                    <a:pt x="34" y="23"/>
                  </a:lnTo>
                  <a:lnTo>
                    <a:pt x="24" y="18"/>
                  </a:lnTo>
                  <a:lnTo>
                    <a:pt x="0" y="18"/>
                  </a:lnTo>
                  <a:lnTo>
                    <a:pt x="2" y="14"/>
                  </a:lnTo>
                  <a:lnTo>
                    <a:pt x="18" y="14"/>
                  </a:lnTo>
                  <a:lnTo>
                    <a:pt x="7" y="5"/>
                  </a:lnTo>
                  <a:lnTo>
                    <a:pt x="8" y="0"/>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4" name="Freeform 124"/>
            <p:cNvSpPr/>
            <p:nvPr userDrawn="1"/>
          </p:nvSpPr>
          <p:spPr bwMode="auto">
            <a:xfrm>
              <a:off x="1010" y="928"/>
              <a:ext cx="34" cy="25"/>
            </a:xfrm>
            <a:custGeom>
              <a:avLst/>
              <a:gdLst>
                <a:gd name="T0" fmla="*/ 14 w 28"/>
                <a:gd name="T1" fmla="*/ 16 h 20"/>
                <a:gd name="T2" fmla="*/ 8 w 28"/>
                <a:gd name="T3" fmla="*/ 20 h 20"/>
                <a:gd name="T4" fmla="*/ 2 w 28"/>
                <a:gd name="T5" fmla="*/ 17 h 20"/>
                <a:gd name="T6" fmla="*/ 0 w 28"/>
                <a:gd name="T7" fmla="*/ 12 h 20"/>
                <a:gd name="T8" fmla="*/ 1 w 28"/>
                <a:gd name="T9" fmla="*/ 9 h 20"/>
                <a:gd name="T10" fmla="*/ 4 w 28"/>
                <a:gd name="T11" fmla="*/ 10 h 20"/>
                <a:gd name="T12" fmla="*/ 3 w 28"/>
                <a:gd name="T13" fmla="*/ 12 h 20"/>
                <a:gd name="T14" fmla="*/ 4 w 28"/>
                <a:gd name="T15" fmla="*/ 15 h 20"/>
                <a:gd name="T16" fmla="*/ 8 w 28"/>
                <a:gd name="T17" fmla="*/ 16 h 20"/>
                <a:gd name="T18" fmla="*/ 12 w 28"/>
                <a:gd name="T19" fmla="*/ 14 h 20"/>
                <a:gd name="T20" fmla="*/ 25 w 28"/>
                <a:gd name="T21" fmla="*/ 0 h 20"/>
                <a:gd name="T22" fmla="*/ 28 w 28"/>
                <a:gd name="T23" fmla="*/ 3 h 20"/>
                <a:gd name="T24" fmla="*/ 14 w 28"/>
                <a:gd name="T25" fmla="*/ 16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20">
                  <a:moveTo>
                    <a:pt x="14" y="16"/>
                  </a:moveTo>
                  <a:cubicBezTo>
                    <a:pt x="12" y="18"/>
                    <a:pt x="10" y="20"/>
                    <a:pt x="8" y="20"/>
                  </a:cubicBezTo>
                  <a:cubicBezTo>
                    <a:pt x="6" y="20"/>
                    <a:pt x="4" y="19"/>
                    <a:pt x="2" y="17"/>
                  </a:cubicBezTo>
                  <a:cubicBezTo>
                    <a:pt x="1" y="16"/>
                    <a:pt x="0" y="14"/>
                    <a:pt x="0" y="12"/>
                  </a:cubicBezTo>
                  <a:cubicBezTo>
                    <a:pt x="0" y="11"/>
                    <a:pt x="0" y="10"/>
                    <a:pt x="1" y="9"/>
                  </a:cubicBezTo>
                  <a:cubicBezTo>
                    <a:pt x="4" y="10"/>
                    <a:pt x="4" y="10"/>
                    <a:pt x="4" y="10"/>
                  </a:cubicBezTo>
                  <a:cubicBezTo>
                    <a:pt x="3" y="11"/>
                    <a:pt x="3" y="11"/>
                    <a:pt x="3" y="12"/>
                  </a:cubicBezTo>
                  <a:cubicBezTo>
                    <a:pt x="3" y="13"/>
                    <a:pt x="4" y="14"/>
                    <a:pt x="4" y="15"/>
                  </a:cubicBezTo>
                  <a:cubicBezTo>
                    <a:pt x="5" y="16"/>
                    <a:pt x="6" y="16"/>
                    <a:pt x="8" y="16"/>
                  </a:cubicBezTo>
                  <a:cubicBezTo>
                    <a:pt x="9" y="16"/>
                    <a:pt x="10" y="15"/>
                    <a:pt x="12" y="14"/>
                  </a:cubicBezTo>
                  <a:cubicBezTo>
                    <a:pt x="25" y="0"/>
                    <a:pt x="25" y="0"/>
                    <a:pt x="25" y="0"/>
                  </a:cubicBezTo>
                  <a:cubicBezTo>
                    <a:pt x="28" y="3"/>
                    <a:pt x="28" y="3"/>
                    <a:pt x="28" y="3"/>
                  </a:cubicBezTo>
                  <a:lnTo>
                    <a:pt x="14" y="16"/>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5" name="Freeform 125"/>
            <p:cNvSpPr>
              <a:spLocks noEditPoints="1"/>
            </p:cNvSpPr>
            <p:nvPr userDrawn="1"/>
          </p:nvSpPr>
          <p:spPr bwMode="auto">
            <a:xfrm>
              <a:off x="1073" y="917"/>
              <a:ext cx="106" cy="33"/>
            </a:xfrm>
            <a:custGeom>
              <a:avLst/>
              <a:gdLst>
                <a:gd name="T0" fmla="*/ 0 w 86"/>
                <a:gd name="T1" fmla="*/ 15 h 27"/>
                <a:gd name="T2" fmla="*/ 4 w 86"/>
                <a:gd name="T3" fmla="*/ 15 h 27"/>
                <a:gd name="T4" fmla="*/ 6 w 86"/>
                <a:gd name="T5" fmla="*/ 3 h 27"/>
                <a:gd name="T6" fmla="*/ 10 w 86"/>
                <a:gd name="T7" fmla="*/ 3 h 27"/>
                <a:gd name="T8" fmla="*/ 14 w 86"/>
                <a:gd name="T9" fmla="*/ 4 h 27"/>
                <a:gd name="T10" fmla="*/ 10 w 86"/>
                <a:gd name="T11" fmla="*/ 19 h 27"/>
                <a:gd name="T12" fmla="*/ 37 w 86"/>
                <a:gd name="T13" fmla="*/ 14 h 27"/>
                <a:gd name="T14" fmla="*/ 33 w 86"/>
                <a:gd name="T15" fmla="*/ 11 h 27"/>
                <a:gd name="T16" fmla="*/ 28 w 86"/>
                <a:gd name="T17" fmla="*/ 13 h 27"/>
                <a:gd name="T18" fmla="*/ 30 w 86"/>
                <a:gd name="T19" fmla="*/ 16 h 27"/>
                <a:gd name="T20" fmla="*/ 34 w 86"/>
                <a:gd name="T21" fmla="*/ 17 h 27"/>
                <a:gd name="T22" fmla="*/ 37 w 86"/>
                <a:gd name="T23" fmla="*/ 14 h 27"/>
                <a:gd name="T24" fmla="*/ 36 w 86"/>
                <a:gd name="T25" fmla="*/ 21 h 27"/>
                <a:gd name="T26" fmla="*/ 32 w 86"/>
                <a:gd name="T27" fmla="*/ 19 h 27"/>
                <a:gd name="T28" fmla="*/ 27 w 86"/>
                <a:gd name="T29" fmla="*/ 19 h 27"/>
                <a:gd name="T30" fmla="*/ 27 w 86"/>
                <a:gd name="T31" fmla="*/ 24 h 27"/>
                <a:gd name="T32" fmla="*/ 34 w 86"/>
                <a:gd name="T33" fmla="*/ 25 h 27"/>
                <a:gd name="T34" fmla="*/ 30 w 86"/>
                <a:gd name="T35" fmla="*/ 27 h 27"/>
                <a:gd name="T36" fmla="*/ 24 w 86"/>
                <a:gd name="T37" fmla="*/ 25 h 27"/>
                <a:gd name="T38" fmla="*/ 23 w 86"/>
                <a:gd name="T39" fmla="*/ 21 h 27"/>
                <a:gd name="T40" fmla="*/ 28 w 86"/>
                <a:gd name="T41" fmla="*/ 17 h 27"/>
                <a:gd name="T42" fmla="*/ 25 w 86"/>
                <a:gd name="T43" fmla="*/ 15 h 27"/>
                <a:gd name="T44" fmla="*/ 28 w 86"/>
                <a:gd name="T45" fmla="*/ 10 h 27"/>
                <a:gd name="T46" fmla="*/ 39 w 86"/>
                <a:gd name="T47" fmla="*/ 11 h 27"/>
                <a:gd name="T48" fmla="*/ 39 w 86"/>
                <a:gd name="T49" fmla="*/ 17 h 27"/>
                <a:gd name="T50" fmla="*/ 36 w 86"/>
                <a:gd name="T51" fmla="*/ 18 h 27"/>
                <a:gd name="T52" fmla="*/ 39 w 86"/>
                <a:gd name="T53" fmla="*/ 23 h 27"/>
                <a:gd name="T54" fmla="*/ 30 w 86"/>
                <a:gd name="T55" fmla="*/ 27 h 27"/>
                <a:gd name="T56" fmla="*/ 62 w 86"/>
                <a:gd name="T57" fmla="*/ 14 h 27"/>
                <a:gd name="T58" fmla="*/ 59 w 86"/>
                <a:gd name="T59" fmla="*/ 11 h 27"/>
                <a:gd name="T60" fmla="*/ 54 w 86"/>
                <a:gd name="T61" fmla="*/ 12 h 27"/>
                <a:gd name="T62" fmla="*/ 53 w 86"/>
                <a:gd name="T63" fmla="*/ 17 h 27"/>
                <a:gd name="T64" fmla="*/ 56 w 86"/>
                <a:gd name="T65" fmla="*/ 19 h 27"/>
                <a:gd name="T66" fmla="*/ 60 w 86"/>
                <a:gd name="T67" fmla="*/ 18 h 27"/>
                <a:gd name="T68" fmla="*/ 63 w 86"/>
                <a:gd name="T69" fmla="*/ 17 h 27"/>
                <a:gd name="T70" fmla="*/ 50 w 86"/>
                <a:gd name="T71" fmla="*/ 15 h 27"/>
                <a:gd name="T72" fmla="*/ 52 w 86"/>
                <a:gd name="T73" fmla="*/ 11 h 27"/>
                <a:gd name="T74" fmla="*/ 58 w 86"/>
                <a:gd name="T75" fmla="*/ 9 h 27"/>
                <a:gd name="T76" fmla="*/ 63 w 86"/>
                <a:gd name="T77" fmla="*/ 11 h 27"/>
                <a:gd name="T78" fmla="*/ 66 w 86"/>
                <a:gd name="T79" fmla="*/ 17 h 27"/>
                <a:gd name="T80" fmla="*/ 63 w 86"/>
                <a:gd name="T81" fmla="*/ 24 h 27"/>
                <a:gd name="T82" fmla="*/ 55 w 86"/>
                <a:gd name="T83" fmla="*/ 27 h 27"/>
                <a:gd name="T84" fmla="*/ 52 w 86"/>
                <a:gd name="T85" fmla="*/ 27 h 27"/>
                <a:gd name="T86" fmla="*/ 52 w 86"/>
                <a:gd name="T87" fmla="*/ 25 h 27"/>
                <a:gd name="T88" fmla="*/ 55 w 86"/>
                <a:gd name="T89" fmla="*/ 25 h 27"/>
                <a:gd name="T90" fmla="*/ 62 w 86"/>
                <a:gd name="T91" fmla="*/ 19 h 27"/>
                <a:gd name="T92" fmla="*/ 57 w 86"/>
                <a:gd name="T93" fmla="*/ 21 h 27"/>
                <a:gd name="T94" fmla="*/ 52 w 86"/>
                <a:gd name="T95" fmla="*/ 20 h 27"/>
                <a:gd name="T96" fmla="*/ 50 w 86"/>
                <a:gd name="T97" fmla="*/ 15 h 27"/>
                <a:gd name="T98" fmla="*/ 86 w 86"/>
                <a:gd name="T99" fmla="*/ 18 h 27"/>
                <a:gd name="T100" fmla="*/ 83 w 86"/>
                <a:gd name="T101" fmla="*/ 3 h 27"/>
                <a:gd name="T102" fmla="*/ 72 w 86"/>
                <a:gd name="T103" fmla="*/ 6 h 27"/>
                <a:gd name="T104" fmla="*/ 86 w 86"/>
                <a:gd name="T10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6" h="27">
                  <a:moveTo>
                    <a:pt x="9" y="20"/>
                  </a:moveTo>
                  <a:cubicBezTo>
                    <a:pt x="0" y="15"/>
                    <a:pt x="0" y="15"/>
                    <a:pt x="0" y="15"/>
                  </a:cubicBezTo>
                  <a:cubicBezTo>
                    <a:pt x="0" y="13"/>
                    <a:pt x="0" y="13"/>
                    <a:pt x="0" y="13"/>
                  </a:cubicBezTo>
                  <a:cubicBezTo>
                    <a:pt x="4" y="15"/>
                    <a:pt x="4" y="15"/>
                    <a:pt x="4" y="15"/>
                  </a:cubicBezTo>
                  <a:cubicBezTo>
                    <a:pt x="10" y="5"/>
                    <a:pt x="10" y="5"/>
                    <a:pt x="10" y="5"/>
                  </a:cubicBezTo>
                  <a:cubicBezTo>
                    <a:pt x="6" y="3"/>
                    <a:pt x="6" y="3"/>
                    <a:pt x="6" y="3"/>
                  </a:cubicBezTo>
                  <a:cubicBezTo>
                    <a:pt x="7" y="2"/>
                    <a:pt x="7" y="2"/>
                    <a:pt x="7" y="2"/>
                  </a:cubicBezTo>
                  <a:cubicBezTo>
                    <a:pt x="8" y="3"/>
                    <a:pt x="9" y="3"/>
                    <a:pt x="10" y="3"/>
                  </a:cubicBezTo>
                  <a:cubicBezTo>
                    <a:pt x="11" y="3"/>
                    <a:pt x="11" y="3"/>
                    <a:pt x="12" y="2"/>
                  </a:cubicBezTo>
                  <a:cubicBezTo>
                    <a:pt x="14" y="4"/>
                    <a:pt x="14" y="4"/>
                    <a:pt x="14" y="4"/>
                  </a:cubicBezTo>
                  <a:cubicBezTo>
                    <a:pt x="6" y="17"/>
                    <a:pt x="6" y="17"/>
                    <a:pt x="6" y="17"/>
                  </a:cubicBezTo>
                  <a:cubicBezTo>
                    <a:pt x="10" y="19"/>
                    <a:pt x="10" y="19"/>
                    <a:pt x="10" y="19"/>
                  </a:cubicBezTo>
                  <a:lnTo>
                    <a:pt x="9" y="20"/>
                  </a:lnTo>
                  <a:close/>
                  <a:moveTo>
                    <a:pt x="37" y="14"/>
                  </a:moveTo>
                  <a:cubicBezTo>
                    <a:pt x="37" y="14"/>
                    <a:pt x="37" y="13"/>
                    <a:pt x="36" y="12"/>
                  </a:cubicBezTo>
                  <a:cubicBezTo>
                    <a:pt x="36" y="12"/>
                    <a:pt x="35" y="11"/>
                    <a:pt x="33" y="11"/>
                  </a:cubicBezTo>
                  <a:cubicBezTo>
                    <a:pt x="32" y="11"/>
                    <a:pt x="31" y="11"/>
                    <a:pt x="30" y="11"/>
                  </a:cubicBezTo>
                  <a:cubicBezTo>
                    <a:pt x="29" y="12"/>
                    <a:pt x="29" y="12"/>
                    <a:pt x="28" y="13"/>
                  </a:cubicBezTo>
                  <a:cubicBezTo>
                    <a:pt x="28" y="14"/>
                    <a:pt x="28" y="14"/>
                    <a:pt x="29" y="15"/>
                  </a:cubicBezTo>
                  <a:cubicBezTo>
                    <a:pt x="29" y="15"/>
                    <a:pt x="30" y="15"/>
                    <a:pt x="30" y="16"/>
                  </a:cubicBezTo>
                  <a:cubicBezTo>
                    <a:pt x="31" y="16"/>
                    <a:pt x="31" y="16"/>
                    <a:pt x="32" y="17"/>
                  </a:cubicBezTo>
                  <a:cubicBezTo>
                    <a:pt x="33" y="17"/>
                    <a:pt x="33" y="17"/>
                    <a:pt x="34" y="17"/>
                  </a:cubicBezTo>
                  <a:cubicBezTo>
                    <a:pt x="35" y="17"/>
                    <a:pt x="36" y="17"/>
                    <a:pt x="36" y="16"/>
                  </a:cubicBezTo>
                  <a:cubicBezTo>
                    <a:pt x="37" y="16"/>
                    <a:pt x="37" y="15"/>
                    <a:pt x="37" y="14"/>
                  </a:cubicBezTo>
                  <a:moveTo>
                    <a:pt x="36" y="23"/>
                  </a:moveTo>
                  <a:cubicBezTo>
                    <a:pt x="36" y="22"/>
                    <a:pt x="36" y="22"/>
                    <a:pt x="36" y="21"/>
                  </a:cubicBezTo>
                  <a:cubicBezTo>
                    <a:pt x="35" y="21"/>
                    <a:pt x="34" y="20"/>
                    <a:pt x="33" y="20"/>
                  </a:cubicBezTo>
                  <a:cubicBezTo>
                    <a:pt x="33" y="19"/>
                    <a:pt x="33" y="19"/>
                    <a:pt x="32" y="19"/>
                  </a:cubicBezTo>
                  <a:cubicBezTo>
                    <a:pt x="31" y="19"/>
                    <a:pt x="31" y="18"/>
                    <a:pt x="30" y="18"/>
                  </a:cubicBezTo>
                  <a:cubicBezTo>
                    <a:pt x="29" y="18"/>
                    <a:pt x="28" y="19"/>
                    <a:pt x="27" y="19"/>
                  </a:cubicBezTo>
                  <a:cubicBezTo>
                    <a:pt x="27" y="20"/>
                    <a:pt x="26" y="20"/>
                    <a:pt x="26" y="21"/>
                  </a:cubicBezTo>
                  <a:cubicBezTo>
                    <a:pt x="26" y="22"/>
                    <a:pt x="26" y="23"/>
                    <a:pt x="27" y="24"/>
                  </a:cubicBezTo>
                  <a:cubicBezTo>
                    <a:pt x="28" y="25"/>
                    <a:pt x="29" y="25"/>
                    <a:pt x="30" y="25"/>
                  </a:cubicBezTo>
                  <a:cubicBezTo>
                    <a:pt x="32" y="26"/>
                    <a:pt x="33" y="25"/>
                    <a:pt x="34" y="25"/>
                  </a:cubicBezTo>
                  <a:cubicBezTo>
                    <a:pt x="35" y="24"/>
                    <a:pt x="36" y="24"/>
                    <a:pt x="36" y="23"/>
                  </a:cubicBezTo>
                  <a:moveTo>
                    <a:pt x="30" y="27"/>
                  </a:moveTo>
                  <a:cubicBezTo>
                    <a:pt x="29" y="27"/>
                    <a:pt x="28" y="27"/>
                    <a:pt x="27" y="26"/>
                  </a:cubicBezTo>
                  <a:cubicBezTo>
                    <a:pt x="26" y="26"/>
                    <a:pt x="25" y="25"/>
                    <a:pt x="24" y="25"/>
                  </a:cubicBezTo>
                  <a:cubicBezTo>
                    <a:pt x="23" y="24"/>
                    <a:pt x="23" y="24"/>
                    <a:pt x="23" y="23"/>
                  </a:cubicBezTo>
                  <a:cubicBezTo>
                    <a:pt x="23" y="22"/>
                    <a:pt x="22" y="21"/>
                    <a:pt x="23" y="21"/>
                  </a:cubicBezTo>
                  <a:cubicBezTo>
                    <a:pt x="23" y="20"/>
                    <a:pt x="23" y="19"/>
                    <a:pt x="24" y="18"/>
                  </a:cubicBezTo>
                  <a:cubicBezTo>
                    <a:pt x="25" y="18"/>
                    <a:pt x="26" y="17"/>
                    <a:pt x="28" y="17"/>
                  </a:cubicBezTo>
                  <a:cubicBezTo>
                    <a:pt x="28" y="17"/>
                    <a:pt x="28" y="17"/>
                    <a:pt x="28" y="17"/>
                  </a:cubicBezTo>
                  <a:cubicBezTo>
                    <a:pt x="27" y="16"/>
                    <a:pt x="26" y="16"/>
                    <a:pt x="25" y="15"/>
                  </a:cubicBezTo>
                  <a:cubicBezTo>
                    <a:pt x="25" y="14"/>
                    <a:pt x="25" y="14"/>
                    <a:pt x="25" y="13"/>
                  </a:cubicBezTo>
                  <a:cubicBezTo>
                    <a:pt x="25" y="12"/>
                    <a:pt x="26" y="11"/>
                    <a:pt x="28" y="10"/>
                  </a:cubicBezTo>
                  <a:cubicBezTo>
                    <a:pt x="29" y="9"/>
                    <a:pt x="31" y="9"/>
                    <a:pt x="34" y="10"/>
                  </a:cubicBezTo>
                  <a:cubicBezTo>
                    <a:pt x="36" y="10"/>
                    <a:pt x="38" y="10"/>
                    <a:pt x="39" y="11"/>
                  </a:cubicBezTo>
                  <a:cubicBezTo>
                    <a:pt x="40" y="12"/>
                    <a:pt x="41" y="14"/>
                    <a:pt x="40" y="15"/>
                  </a:cubicBezTo>
                  <a:cubicBezTo>
                    <a:pt x="40" y="16"/>
                    <a:pt x="40" y="16"/>
                    <a:pt x="39" y="17"/>
                  </a:cubicBezTo>
                  <a:cubicBezTo>
                    <a:pt x="38" y="18"/>
                    <a:pt x="37" y="18"/>
                    <a:pt x="36" y="18"/>
                  </a:cubicBezTo>
                  <a:cubicBezTo>
                    <a:pt x="36" y="18"/>
                    <a:pt x="36" y="18"/>
                    <a:pt x="36" y="18"/>
                  </a:cubicBezTo>
                  <a:cubicBezTo>
                    <a:pt x="37" y="19"/>
                    <a:pt x="38" y="20"/>
                    <a:pt x="39" y="20"/>
                  </a:cubicBezTo>
                  <a:cubicBezTo>
                    <a:pt x="39" y="21"/>
                    <a:pt x="40" y="22"/>
                    <a:pt x="39" y="23"/>
                  </a:cubicBezTo>
                  <a:cubicBezTo>
                    <a:pt x="39" y="25"/>
                    <a:pt x="38" y="26"/>
                    <a:pt x="36" y="26"/>
                  </a:cubicBezTo>
                  <a:cubicBezTo>
                    <a:pt x="34" y="27"/>
                    <a:pt x="32" y="27"/>
                    <a:pt x="30" y="27"/>
                  </a:cubicBezTo>
                  <a:moveTo>
                    <a:pt x="63" y="17"/>
                  </a:moveTo>
                  <a:cubicBezTo>
                    <a:pt x="63" y="15"/>
                    <a:pt x="62" y="15"/>
                    <a:pt x="62" y="14"/>
                  </a:cubicBezTo>
                  <a:cubicBezTo>
                    <a:pt x="62" y="13"/>
                    <a:pt x="61" y="13"/>
                    <a:pt x="61" y="12"/>
                  </a:cubicBezTo>
                  <a:cubicBezTo>
                    <a:pt x="60" y="12"/>
                    <a:pt x="60" y="12"/>
                    <a:pt x="59" y="11"/>
                  </a:cubicBezTo>
                  <a:cubicBezTo>
                    <a:pt x="59" y="11"/>
                    <a:pt x="58" y="11"/>
                    <a:pt x="58" y="11"/>
                  </a:cubicBezTo>
                  <a:cubicBezTo>
                    <a:pt x="56" y="11"/>
                    <a:pt x="55" y="12"/>
                    <a:pt x="54" y="12"/>
                  </a:cubicBezTo>
                  <a:cubicBezTo>
                    <a:pt x="53" y="13"/>
                    <a:pt x="53" y="14"/>
                    <a:pt x="53" y="15"/>
                  </a:cubicBezTo>
                  <a:cubicBezTo>
                    <a:pt x="53" y="16"/>
                    <a:pt x="53" y="16"/>
                    <a:pt x="53" y="17"/>
                  </a:cubicBezTo>
                  <a:cubicBezTo>
                    <a:pt x="54" y="17"/>
                    <a:pt x="54" y="18"/>
                    <a:pt x="55" y="18"/>
                  </a:cubicBezTo>
                  <a:cubicBezTo>
                    <a:pt x="55" y="18"/>
                    <a:pt x="56" y="18"/>
                    <a:pt x="56" y="19"/>
                  </a:cubicBezTo>
                  <a:cubicBezTo>
                    <a:pt x="57" y="19"/>
                    <a:pt x="57" y="19"/>
                    <a:pt x="58" y="19"/>
                  </a:cubicBezTo>
                  <a:cubicBezTo>
                    <a:pt x="59" y="19"/>
                    <a:pt x="59" y="19"/>
                    <a:pt x="60" y="18"/>
                  </a:cubicBezTo>
                  <a:cubicBezTo>
                    <a:pt x="61" y="18"/>
                    <a:pt x="62" y="18"/>
                    <a:pt x="62" y="18"/>
                  </a:cubicBezTo>
                  <a:cubicBezTo>
                    <a:pt x="63" y="18"/>
                    <a:pt x="63" y="17"/>
                    <a:pt x="63" y="17"/>
                  </a:cubicBezTo>
                  <a:cubicBezTo>
                    <a:pt x="63" y="17"/>
                    <a:pt x="63" y="17"/>
                    <a:pt x="63" y="17"/>
                  </a:cubicBezTo>
                  <a:moveTo>
                    <a:pt x="50" y="15"/>
                  </a:moveTo>
                  <a:cubicBezTo>
                    <a:pt x="50" y="14"/>
                    <a:pt x="50" y="14"/>
                    <a:pt x="50" y="13"/>
                  </a:cubicBezTo>
                  <a:cubicBezTo>
                    <a:pt x="51" y="12"/>
                    <a:pt x="51" y="11"/>
                    <a:pt x="52" y="11"/>
                  </a:cubicBezTo>
                  <a:cubicBezTo>
                    <a:pt x="53" y="10"/>
                    <a:pt x="53" y="10"/>
                    <a:pt x="55" y="10"/>
                  </a:cubicBezTo>
                  <a:cubicBezTo>
                    <a:pt x="56" y="9"/>
                    <a:pt x="57" y="9"/>
                    <a:pt x="58" y="9"/>
                  </a:cubicBezTo>
                  <a:cubicBezTo>
                    <a:pt x="59" y="9"/>
                    <a:pt x="60" y="9"/>
                    <a:pt x="61" y="10"/>
                  </a:cubicBezTo>
                  <a:cubicBezTo>
                    <a:pt x="62" y="10"/>
                    <a:pt x="63" y="10"/>
                    <a:pt x="63" y="11"/>
                  </a:cubicBezTo>
                  <a:cubicBezTo>
                    <a:pt x="64" y="11"/>
                    <a:pt x="65" y="12"/>
                    <a:pt x="65" y="13"/>
                  </a:cubicBezTo>
                  <a:cubicBezTo>
                    <a:pt x="66" y="14"/>
                    <a:pt x="66" y="16"/>
                    <a:pt x="66" y="17"/>
                  </a:cubicBezTo>
                  <a:cubicBezTo>
                    <a:pt x="66" y="19"/>
                    <a:pt x="66" y="20"/>
                    <a:pt x="65" y="21"/>
                  </a:cubicBezTo>
                  <a:cubicBezTo>
                    <a:pt x="65" y="22"/>
                    <a:pt x="64" y="23"/>
                    <a:pt x="63" y="24"/>
                  </a:cubicBezTo>
                  <a:cubicBezTo>
                    <a:pt x="62" y="25"/>
                    <a:pt x="61" y="26"/>
                    <a:pt x="60" y="26"/>
                  </a:cubicBezTo>
                  <a:cubicBezTo>
                    <a:pt x="58" y="27"/>
                    <a:pt x="57" y="27"/>
                    <a:pt x="55" y="27"/>
                  </a:cubicBezTo>
                  <a:cubicBezTo>
                    <a:pt x="54" y="27"/>
                    <a:pt x="54" y="27"/>
                    <a:pt x="53" y="27"/>
                  </a:cubicBezTo>
                  <a:cubicBezTo>
                    <a:pt x="53" y="27"/>
                    <a:pt x="52" y="27"/>
                    <a:pt x="52" y="27"/>
                  </a:cubicBezTo>
                  <a:cubicBezTo>
                    <a:pt x="52" y="25"/>
                    <a:pt x="52" y="25"/>
                    <a:pt x="52" y="25"/>
                  </a:cubicBezTo>
                  <a:cubicBezTo>
                    <a:pt x="52" y="25"/>
                    <a:pt x="52" y="25"/>
                    <a:pt x="52" y="25"/>
                  </a:cubicBezTo>
                  <a:cubicBezTo>
                    <a:pt x="52" y="25"/>
                    <a:pt x="53" y="25"/>
                    <a:pt x="53" y="25"/>
                  </a:cubicBezTo>
                  <a:cubicBezTo>
                    <a:pt x="54" y="25"/>
                    <a:pt x="54" y="25"/>
                    <a:pt x="55" y="25"/>
                  </a:cubicBezTo>
                  <a:cubicBezTo>
                    <a:pt x="57" y="25"/>
                    <a:pt x="59" y="25"/>
                    <a:pt x="60" y="24"/>
                  </a:cubicBezTo>
                  <a:cubicBezTo>
                    <a:pt x="62" y="23"/>
                    <a:pt x="62" y="21"/>
                    <a:pt x="62" y="19"/>
                  </a:cubicBezTo>
                  <a:cubicBezTo>
                    <a:pt x="62" y="20"/>
                    <a:pt x="61" y="20"/>
                    <a:pt x="60" y="20"/>
                  </a:cubicBezTo>
                  <a:cubicBezTo>
                    <a:pt x="59" y="20"/>
                    <a:pt x="58" y="21"/>
                    <a:pt x="57" y="21"/>
                  </a:cubicBezTo>
                  <a:cubicBezTo>
                    <a:pt x="56" y="21"/>
                    <a:pt x="55" y="20"/>
                    <a:pt x="55" y="20"/>
                  </a:cubicBezTo>
                  <a:cubicBezTo>
                    <a:pt x="54" y="20"/>
                    <a:pt x="53" y="20"/>
                    <a:pt x="52" y="20"/>
                  </a:cubicBezTo>
                  <a:cubicBezTo>
                    <a:pt x="51" y="19"/>
                    <a:pt x="51" y="18"/>
                    <a:pt x="50" y="18"/>
                  </a:cubicBezTo>
                  <a:cubicBezTo>
                    <a:pt x="50" y="17"/>
                    <a:pt x="50" y="16"/>
                    <a:pt x="50" y="15"/>
                  </a:cubicBezTo>
                  <a:moveTo>
                    <a:pt x="86" y="1"/>
                  </a:moveTo>
                  <a:cubicBezTo>
                    <a:pt x="86" y="18"/>
                    <a:pt x="86" y="18"/>
                    <a:pt x="86" y="18"/>
                  </a:cubicBezTo>
                  <a:cubicBezTo>
                    <a:pt x="83" y="20"/>
                    <a:pt x="83" y="20"/>
                    <a:pt x="83" y="20"/>
                  </a:cubicBezTo>
                  <a:cubicBezTo>
                    <a:pt x="83" y="3"/>
                    <a:pt x="83" y="3"/>
                    <a:pt x="83" y="3"/>
                  </a:cubicBezTo>
                  <a:cubicBezTo>
                    <a:pt x="73" y="8"/>
                    <a:pt x="73" y="8"/>
                    <a:pt x="73" y="8"/>
                  </a:cubicBezTo>
                  <a:cubicBezTo>
                    <a:pt x="72" y="6"/>
                    <a:pt x="72" y="6"/>
                    <a:pt x="72" y="6"/>
                  </a:cubicBezTo>
                  <a:cubicBezTo>
                    <a:pt x="85" y="0"/>
                    <a:pt x="85" y="0"/>
                    <a:pt x="85" y="0"/>
                  </a:cubicBezTo>
                  <a:lnTo>
                    <a:pt x="86" y="1"/>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6" name="Freeform 126"/>
            <p:cNvSpPr/>
            <p:nvPr userDrawn="1"/>
          </p:nvSpPr>
          <p:spPr bwMode="auto">
            <a:xfrm>
              <a:off x="1184" y="728"/>
              <a:ext cx="14" cy="14"/>
            </a:xfrm>
            <a:custGeom>
              <a:avLst/>
              <a:gdLst>
                <a:gd name="T0" fmla="*/ 2 w 11"/>
                <a:gd name="T1" fmla="*/ 12 h 12"/>
                <a:gd name="T2" fmla="*/ 2 w 11"/>
                <a:gd name="T3" fmla="*/ 8 h 12"/>
                <a:gd name="T4" fmla="*/ 1 w 11"/>
                <a:gd name="T5" fmla="*/ 3 h 12"/>
                <a:gd name="T6" fmla="*/ 8 w 11"/>
                <a:gd name="T7" fmla="*/ 3 h 12"/>
                <a:gd name="T8" fmla="*/ 9 w 11"/>
                <a:gd name="T9" fmla="*/ 5 h 12"/>
                <a:gd name="T10" fmla="*/ 8 w 11"/>
                <a:gd name="T11" fmla="*/ 11 h 12"/>
                <a:gd name="T12" fmla="*/ 2 w 11"/>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11" h="12">
                  <a:moveTo>
                    <a:pt x="2" y="12"/>
                  </a:moveTo>
                  <a:cubicBezTo>
                    <a:pt x="0" y="11"/>
                    <a:pt x="1" y="10"/>
                    <a:pt x="2" y="8"/>
                  </a:cubicBezTo>
                  <a:cubicBezTo>
                    <a:pt x="2" y="7"/>
                    <a:pt x="1" y="5"/>
                    <a:pt x="1" y="3"/>
                  </a:cubicBezTo>
                  <a:cubicBezTo>
                    <a:pt x="2" y="0"/>
                    <a:pt x="6" y="2"/>
                    <a:pt x="8" y="3"/>
                  </a:cubicBezTo>
                  <a:cubicBezTo>
                    <a:pt x="8" y="3"/>
                    <a:pt x="9" y="4"/>
                    <a:pt x="9" y="5"/>
                  </a:cubicBezTo>
                  <a:cubicBezTo>
                    <a:pt x="10" y="7"/>
                    <a:pt x="11" y="10"/>
                    <a:pt x="8" y="11"/>
                  </a:cubicBezTo>
                  <a:cubicBezTo>
                    <a:pt x="6" y="12"/>
                    <a:pt x="4" y="12"/>
                    <a:pt x="2"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7" name="Freeform 127"/>
            <p:cNvSpPr/>
            <p:nvPr userDrawn="1"/>
          </p:nvSpPr>
          <p:spPr bwMode="auto">
            <a:xfrm>
              <a:off x="1148" y="686"/>
              <a:ext cx="51" cy="45"/>
            </a:xfrm>
            <a:custGeom>
              <a:avLst/>
              <a:gdLst>
                <a:gd name="T0" fmla="*/ 7 w 41"/>
                <a:gd name="T1" fmla="*/ 35 h 36"/>
                <a:gd name="T2" fmla="*/ 7 w 41"/>
                <a:gd name="T3" fmla="*/ 35 h 36"/>
                <a:gd name="T4" fmla="*/ 7 w 41"/>
                <a:gd name="T5" fmla="*/ 34 h 36"/>
                <a:gd name="T6" fmla="*/ 15 w 41"/>
                <a:gd name="T7" fmla="*/ 32 h 36"/>
                <a:gd name="T8" fmla="*/ 20 w 41"/>
                <a:gd name="T9" fmla="*/ 28 h 36"/>
                <a:gd name="T10" fmla="*/ 6 w 41"/>
                <a:gd name="T11" fmla="*/ 29 h 36"/>
                <a:gd name="T12" fmla="*/ 2 w 41"/>
                <a:gd name="T13" fmla="*/ 26 h 36"/>
                <a:gd name="T14" fmla="*/ 2 w 41"/>
                <a:gd name="T15" fmla="*/ 26 h 36"/>
                <a:gd name="T16" fmla="*/ 3 w 41"/>
                <a:gd name="T17" fmla="*/ 21 h 36"/>
                <a:gd name="T18" fmla="*/ 19 w 41"/>
                <a:gd name="T19" fmla="*/ 21 h 36"/>
                <a:gd name="T20" fmla="*/ 24 w 41"/>
                <a:gd name="T21" fmla="*/ 20 h 36"/>
                <a:gd name="T22" fmla="*/ 29 w 41"/>
                <a:gd name="T23" fmla="*/ 3 h 36"/>
                <a:gd name="T24" fmla="*/ 35 w 41"/>
                <a:gd name="T25" fmla="*/ 6 h 36"/>
                <a:gd name="T26" fmla="*/ 36 w 41"/>
                <a:gd name="T27" fmla="*/ 7 h 36"/>
                <a:gd name="T28" fmla="*/ 36 w 41"/>
                <a:gd name="T29" fmla="*/ 7 h 36"/>
                <a:gd name="T30" fmla="*/ 35 w 41"/>
                <a:gd name="T31" fmla="*/ 11 h 36"/>
                <a:gd name="T32" fmla="*/ 31 w 41"/>
                <a:gd name="T33" fmla="*/ 20 h 36"/>
                <a:gd name="T34" fmla="*/ 40 w 41"/>
                <a:gd name="T35" fmla="*/ 19 h 36"/>
                <a:gd name="T36" fmla="*/ 38 w 41"/>
                <a:gd name="T37" fmla="*/ 23 h 36"/>
                <a:gd name="T38" fmla="*/ 29 w 41"/>
                <a:gd name="T39" fmla="*/ 24 h 36"/>
                <a:gd name="T40" fmla="*/ 23 w 41"/>
                <a:gd name="T41" fmla="*/ 32 h 36"/>
                <a:gd name="T42" fmla="*/ 21 w 41"/>
                <a:gd name="T43" fmla="*/ 34 h 36"/>
                <a:gd name="T44" fmla="*/ 14 w 41"/>
                <a:gd name="T45" fmla="*/ 35 h 36"/>
                <a:gd name="T46" fmla="*/ 7 w 41"/>
                <a:gd name="T47" fmla="*/ 35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 h="36">
                  <a:moveTo>
                    <a:pt x="7" y="35"/>
                  </a:moveTo>
                  <a:cubicBezTo>
                    <a:pt x="7" y="35"/>
                    <a:pt x="7" y="35"/>
                    <a:pt x="7" y="35"/>
                  </a:cubicBezTo>
                  <a:cubicBezTo>
                    <a:pt x="7" y="35"/>
                    <a:pt x="7" y="35"/>
                    <a:pt x="7" y="34"/>
                  </a:cubicBezTo>
                  <a:cubicBezTo>
                    <a:pt x="8" y="34"/>
                    <a:pt x="15" y="32"/>
                    <a:pt x="15" y="32"/>
                  </a:cubicBezTo>
                  <a:cubicBezTo>
                    <a:pt x="17" y="31"/>
                    <a:pt x="19" y="30"/>
                    <a:pt x="20" y="28"/>
                  </a:cubicBezTo>
                  <a:cubicBezTo>
                    <a:pt x="15" y="28"/>
                    <a:pt x="11" y="30"/>
                    <a:pt x="6" y="29"/>
                  </a:cubicBezTo>
                  <a:cubicBezTo>
                    <a:pt x="4" y="28"/>
                    <a:pt x="3" y="27"/>
                    <a:pt x="2" y="26"/>
                  </a:cubicBezTo>
                  <a:cubicBezTo>
                    <a:pt x="2" y="26"/>
                    <a:pt x="2" y="26"/>
                    <a:pt x="2" y="26"/>
                  </a:cubicBezTo>
                  <a:cubicBezTo>
                    <a:pt x="0" y="24"/>
                    <a:pt x="0" y="22"/>
                    <a:pt x="3" y="21"/>
                  </a:cubicBezTo>
                  <a:cubicBezTo>
                    <a:pt x="7" y="23"/>
                    <a:pt x="15" y="22"/>
                    <a:pt x="19" y="21"/>
                  </a:cubicBezTo>
                  <a:cubicBezTo>
                    <a:pt x="20" y="21"/>
                    <a:pt x="23" y="21"/>
                    <a:pt x="24" y="20"/>
                  </a:cubicBezTo>
                  <a:cubicBezTo>
                    <a:pt x="26" y="15"/>
                    <a:pt x="27" y="9"/>
                    <a:pt x="29" y="3"/>
                  </a:cubicBezTo>
                  <a:cubicBezTo>
                    <a:pt x="31" y="0"/>
                    <a:pt x="33" y="3"/>
                    <a:pt x="35" y="6"/>
                  </a:cubicBezTo>
                  <a:cubicBezTo>
                    <a:pt x="35" y="6"/>
                    <a:pt x="36" y="6"/>
                    <a:pt x="36" y="7"/>
                  </a:cubicBezTo>
                  <a:cubicBezTo>
                    <a:pt x="36" y="7"/>
                    <a:pt x="36" y="7"/>
                    <a:pt x="36" y="7"/>
                  </a:cubicBezTo>
                  <a:cubicBezTo>
                    <a:pt x="37" y="9"/>
                    <a:pt x="37" y="10"/>
                    <a:pt x="35" y="11"/>
                  </a:cubicBezTo>
                  <a:cubicBezTo>
                    <a:pt x="33" y="14"/>
                    <a:pt x="32" y="17"/>
                    <a:pt x="31" y="20"/>
                  </a:cubicBezTo>
                  <a:cubicBezTo>
                    <a:pt x="34" y="20"/>
                    <a:pt x="37" y="18"/>
                    <a:pt x="40" y="19"/>
                  </a:cubicBezTo>
                  <a:cubicBezTo>
                    <a:pt x="41" y="21"/>
                    <a:pt x="40" y="22"/>
                    <a:pt x="38" y="23"/>
                  </a:cubicBezTo>
                  <a:cubicBezTo>
                    <a:pt x="36" y="23"/>
                    <a:pt x="33" y="24"/>
                    <a:pt x="29" y="24"/>
                  </a:cubicBezTo>
                  <a:cubicBezTo>
                    <a:pt x="28" y="27"/>
                    <a:pt x="26" y="30"/>
                    <a:pt x="23" y="32"/>
                  </a:cubicBezTo>
                  <a:cubicBezTo>
                    <a:pt x="23" y="33"/>
                    <a:pt x="21" y="34"/>
                    <a:pt x="21" y="34"/>
                  </a:cubicBezTo>
                  <a:cubicBezTo>
                    <a:pt x="19" y="34"/>
                    <a:pt x="17" y="35"/>
                    <a:pt x="14" y="35"/>
                  </a:cubicBezTo>
                  <a:cubicBezTo>
                    <a:pt x="8" y="36"/>
                    <a:pt x="8" y="35"/>
                    <a:pt x="7" y="3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8" name="Freeform 128"/>
            <p:cNvSpPr/>
            <p:nvPr userDrawn="1"/>
          </p:nvSpPr>
          <p:spPr bwMode="auto">
            <a:xfrm>
              <a:off x="1063" y="714"/>
              <a:ext cx="20" cy="41"/>
            </a:xfrm>
            <a:custGeom>
              <a:avLst/>
              <a:gdLst>
                <a:gd name="T0" fmla="*/ 7 w 16"/>
                <a:gd name="T1" fmla="*/ 33 h 33"/>
                <a:gd name="T2" fmla="*/ 0 w 16"/>
                <a:gd name="T3" fmla="*/ 30 h 33"/>
                <a:gd name="T4" fmla="*/ 0 w 16"/>
                <a:gd name="T5" fmla="*/ 28 h 33"/>
                <a:gd name="T6" fmla="*/ 10 w 16"/>
                <a:gd name="T7" fmla="*/ 11 h 33"/>
                <a:gd name="T8" fmla="*/ 12 w 16"/>
                <a:gd name="T9" fmla="*/ 3 h 33"/>
                <a:gd name="T10" fmla="*/ 12 w 16"/>
                <a:gd name="T11" fmla="*/ 2 h 33"/>
                <a:gd name="T12" fmla="*/ 12 w 16"/>
                <a:gd name="T13" fmla="*/ 2 h 33"/>
                <a:gd name="T14" fmla="*/ 15 w 16"/>
                <a:gd name="T15" fmla="*/ 2 h 33"/>
                <a:gd name="T16" fmla="*/ 14 w 16"/>
                <a:gd name="T17" fmla="*/ 7 h 33"/>
                <a:gd name="T18" fmla="*/ 13 w 16"/>
                <a:gd name="T19" fmla="*/ 16 h 33"/>
                <a:gd name="T20" fmla="*/ 13 w 16"/>
                <a:gd name="T21" fmla="*/ 19 h 33"/>
                <a:gd name="T22" fmla="*/ 11 w 16"/>
                <a:gd name="T23" fmla="*/ 26 h 33"/>
                <a:gd name="T24" fmla="*/ 9 w 16"/>
                <a:gd name="T25" fmla="*/ 33 h 33"/>
                <a:gd name="T26" fmla="*/ 7 w 16"/>
                <a:gd name="T2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33">
                  <a:moveTo>
                    <a:pt x="7" y="33"/>
                  </a:moveTo>
                  <a:cubicBezTo>
                    <a:pt x="5" y="33"/>
                    <a:pt x="2" y="31"/>
                    <a:pt x="0" y="30"/>
                  </a:cubicBezTo>
                  <a:cubicBezTo>
                    <a:pt x="0" y="30"/>
                    <a:pt x="0" y="29"/>
                    <a:pt x="0" y="28"/>
                  </a:cubicBezTo>
                  <a:cubicBezTo>
                    <a:pt x="4" y="23"/>
                    <a:pt x="7" y="17"/>
                    <a:pt x="10" y="11"/>
                  </a:cubicBezTo>
                  <a:cubicBezTo>
                    <a:pt x="11" y="8"/>
                    <a:pt x="11" y="5"/>
                    <a:pt x="12" y="3"/>
                  </a:cubicBezTo>
                  <a:cubicBezTo>
                    <a:pt x="12" y="3"/>
                    <a:pt x="12" y="3"/>
                    <a:pt x="12" y="2"/>
                  </a:cubicBezTo>
                  <a:cubicBezTo>
                    <a:pt x="12" y="2"/>
                    <a:pt x="12" y="2"/>
                    <a:pt x="12" y="2"/>
                  </a:cubicBezTo>
                  <a:cubicBezTo>
                    <a:pt x="13" y="1"/>
                    <a:pt x="14" y="0"/>
                    <a:pt x="15" y="2"/>
                  </a:cubicBezTo>
                  <a:cubicBezTo>
                    <a:pt x="16" y="3"/>
                    <a:pt x="14" y="5"/>
                    <a:pt x="14" y="7"/>
                  </a:cubicBezTo>
                  <a:cubicBezTo>
                    <a:pt x="14" y="10"/>
                    <a:pt x="14" y="13"/>
                    <a:pt x="13" y="16"/>
                  </a:cubicBezTo>
                  <a:cubicBezTo>
                    <a:pt x="13" y="16"/>
                    <a:pt x="13" y="16"/>
                    <a:pt x="13" y="19"/>
                  </a:cubicBezTo>
                  <a:cubicBezTo>
                    <a:pt x="12" y="21"/>
                    <a:pt x="11" y="24"/>
                    <a:pt x="11" y="26"/>
                  </a:cubicBezTo>
                  <a:cubicBezTo>
                    <a:pt x="10" y="28"/>
                    <a:pt x="10" y="31"/>
                    <a:pt x="9" y="33"/>
                  </a:cubicBezTo>
                  <a:cubicBezTo>
                    <a:pt x="8" y="33"/>
                    <a:pt x="8" y="33"/>
                    <a:pt x="7" y="33"/>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59" name="Freeform 129"/>
            <p:cNvSpPr/>
            <p:nvPr userDrawn="1"/>
          </p:nvSpPr>
          <p:spPr bwMode="auto">
            <a:xfrm>
              <a:off x="1090" y="704"/>
              <a:ext cx="16" cy="16"/>
            </a:xfrm>
            <a:custGeom>
              <a:avLst/>
              <a:gdLst>
                <a:gd name="T0" fmla="*/ 8 w 13"/>
                <a:gd name="T1" fmla="*/ 12 h 13"/>
                <a:gd name="T2" fmla="*/ 1 w 13"/>
                <a:gd name="T3" fmla="*/ 10 h 13"/>
                <a:gd name="T4" fmla="*/ 1 w 13"/>
                <a:gd name="T5" fmla="*/ 8 h 13"/>
                <a:gd name="T6" fmla="*/ 2 w 13"/>
                <a:gd name="T7" fmla="*/ 7 h 13"/>
                <a:gd name="T8" fmla="*/ 5 w 13"/>
                <a:gd name="T9" fmla="*/ 6 h 13"/>
                <a:gd name="T10" fmla="*/ 12 w 13"/>
                <a:gd name="T11" fmla="*/ 1 h 13"/>
                <a:gd name="T12" fmla="*/ 8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8" y="12"/>
                  </a:moveTo>
                  <a:cubicBezTo>
                    <a:pt x="5" y="13"/>
                    <a:pt x="3" y="12"/>
                    <a:pt x="1" y="10"/>
                  </a:cubicBezTo>
                  <a:cubicBezTo>
                    <a:pt x="0" y="10"/>
                    <a:pt x="1" y="9"/>
                    <a:pt x="1" y="8"/>
                  </a:cubicBezTo>
                  <a:cubicBezTo>
                    <a:pt x="1" y="8"/>
                    <a:pt x="1" y="8"/>
                    <a:pt x="2" y="7"/>
                  </a:cubicBezTo>
                  <a:cubicBezTo>
                    <a:pt x="3" y="7"/>
                    <a:pt x="3" y="7"/>
                    <a:pt x="5" y="6"/>
                  </a:cubicBezTo>
                  <a:cubicBezTo>
                    <a:pt x="6" y="5"/>
                    <a:pt x="10" y="0"/>
                    <a:pt x="12" y="1"/>
                  </a:cubicBezTo>
                  <a:cubicBezTo>
                    <a:pt x="13" y="4"/>
                    <a:pt x="11" y="10"/>
                    <a:pt x="8" y="12"/>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0" name="Freeform 130"/>
            <p:cNvSpPr/>
            <p:nvPr userDrawn="1"/>
          </p:nvSpPr>
          <p:spPr bwMode="auto">
            <a:xfrm>
              <a:off x="1062" y="710"/>
              <a:ext cx="12" cy="14"/>
            </a:xfrm>
            <a:custGeom>
              <a:avLst/>
              <a:gdLst>
                <a:gd name="T0" fmla="*/ 5 w 10"/>
                <a:gd name="T1" fmla="*/ 11 h 11"/>
                <a:gd name="T2" fmla="*/ 1 w 10"/>
                <a:gd name="T3" fmla="*/ 4 h 11"/>
                <a:gd name="T4" fmla="*/ 6 w 10"/>
                <a:gd name="T5" fmla="*/ 1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3" y="10"/>
                    <a:pt x="1" y="5"/>
                    <a:pt x="1" y="4"/>
                  </a:cubicBezTo>
                  <a:cubicBezTo>
                    <a:pt x="0" y="1"/>
                    <a:pt x="3" y="0"/>
                    <a:pt x="6" y="1"/>
                  </a:cubicBezTo>
                  <a:cubicBezTo>
                    <a:pt x="9" y="2"/>
                    <a:pt x="10" y="3"/>
                    <a:pt x="10" y="6"/>
                  </a:cubicBezTo>
                  <a:cubicBezTo>
                    <a:pt x="8" y="9"/>
                    <a:pt x="7" y="9"/>
                    <a:pt x="5"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1" name="Freeform 131"/>
            <p:cNvSpPr/>
            <p:nvPr userDrawn="1"/>
          </p:nvSpPr>
          <p:spPr bwMode="auto">
            <a:xfrm>
              <a:off x="1085" y="688"/>
              <a:ext cx="19" cy="21"/>
            </a:xfrm>
            <a:custGeom>
              <a:avLst/>
              <a:gdLst>
                <a:gd name="T0" fmla="*/ 8 w 15"/>
                <a:gd name="T1" fmla="*/ 17 h 17"/>
                <a:gd name="T2" fmla="*/ 7 w 15"/>
                <a:gd name="T3" fmla="*/ 12 h 17"/>
                <a:gd name="T4" fmla="*/ 5 w 15"/>
                <a:gd name="T5" fmla="*/ 13 h 17"/>
                <a:gd name="T6" fmla="*/ 0 w 15"/>
                <a:gd name="T7" fmla="*/ 9 h 17"/>
                <a:gd name="T8" fmla="*/ 2 w 15"/>
                <a:gd name="T9" fmla="*/ 7 h 17"/>
                <a:gd name="T10" fmla="*/ 7 w 15"/>
                <a:gd name="T11" fmla="*/ 2 h 17"/>
                <a:gd name="T12" fmla="*/ 14 w 15"/>
                <a:gd name="T13" fmla="*/ 4 h 17"/>
                <a:gd name="T14" fmla="*/ 13 w 15"/>
                <a:gd name="T15" fmla="*/ 11 h 17"/>
                <a:gd name="T16" fmla="*/ 9 w 15"/>
                <a:gd name="T17" fmla="*/ 16 h 17"/>
                <a:gd name="T18" fmla="*/ 8 w 15"/>
                <a:gd name="T19"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7">
                  <a:moveTo>
                    <a:pt x="8" y="17"/>
                  </a:moveTo>
                  <a:cubicBezTo>
                    <a:pt x="7" y="16"/>
                    <a:pt x="8" y="12"/>
                    <a:pt x="7" y="12"/>
                  </a:cubicBezTo>
                  <a:cubicBezTo>
                    <a:pt x="6" y="12"/>
                    <a:pt x="6" y="13"/>
                    <a:pt x="5" y="13"/>
                  </a:cubicBezTo>
                  <a:cubicBezTo>
                    <a:pt x="3" y="13"/>
                    <a:pt x="0" y="11"/>
                    <a:pt x="0" y="9"/>
                  </a:cubicBezTo>
                  <a:cubicBezTo>
                    <a:pt x="1" y="7"/>
                    <a:pt x="0" y="8"/>
                    <a:pt x="2" y="7"/>
                  </a:cubicBezTo>
                  <a:cubicBezTo>
                    <a:pt x="4" y="5"/>
                    <a:pt x="6" y="3"/>
                    <a:pt x="7" y="2"/>
                  </a:cubicBezTo>
                  <a:cubicBezTo>
                    <a:pt x="11" y="0"/>
                    <a:pt x="13" y="1"/>
                    <a:pt x="14" y="4"/>
                  </a:cubicBezTo>
                  <a:cubicBezTo>
                    <a:pt x="15" y="7"/>
                    <a:pt x="14" y="9"/>
                    <a:pt x="13" y="11"/>
                  </a:cubicBezTo>
                  <a:cubicBezTo>
                    <a:pt x="12" y="13"/>
                    <a:pt x="10" y="15"/>
                    <a:pt x="9" y="16"/>
                  </a:cubicBezTo>
                  <a:cubicBezTo>
                    <a:pt x="9" y="17"/>
                    <a:pt x="8" y="17"/>
                    <a:pt x="8" y="1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2" name="Freeform 132"/>
            <p:cNvSpPr/>
            <p:nvPr userDrawn="1"/>
          </p:nvSpPr>
          <p:spPr bwMode="auto">
            <a:xfrm>
              <a:off x="1062" y="693"/>
              <a:ext cx="12" cy="13"/>
            </a:xfrm>
            <a:custGeom>
              <a:avLst/>
              <a:gdLst>
                <a:gd name="T0" fmla="*/ 4 w 10"/>
                <a:gd name="T1" fmla="*/ 11 h 11"/>
                <a:gd name="T2" fmla="*/ 3 w 10"/>
                <a:gd name="T3" fmla="*/ 9 h 11"/>
                <a:gd name="T4" fmla="*/ 1 w 10"/>
                <a:gd name="T5" fmla="*/ 6 h 11"/>
                <a:gd name="T6" fmla="*/ 1 w 10"/>
                <a:gd name="T7" fmla="*/ 0 h 11"/>
                <a:gd name="T8" fmla="*/ 10 w 10"/>
                <a:gd name="T9" fmla="*/ 5 h 11"/>
                <a:gd name="T10" fmla="*/ 4 w 10"/>
                <a:gd name="T11" fmla="*/ 11 h 11"/>
              </a:gdLst>
              <a:ahLst/>
              <a:cxnLst>
                <a:cxn ang="0">
                  <a:pos x="T0" y="T1"/>
                </a:cxn>
                <a:cxn ang="0">
                  <a:pos x="T2" y="T3"/>
                </a:cxn>
                <a:cxn ang="0">
                  <a:pos x="T4" y="T5"/>
                </a:cxn>
                <a:cxn ang="0">
                  <a:pos x="T6" y="T7"/>
                </a:cxn>
                <a:cxn ang="0">
                  <a:pos x="T8" y="T9"/>
                </a:cxn>
                <a:cxn ang="0">
                  <a:pos x="T10" y="T11"/>
                </a:cxn>
              </a:cxnLst>
              <a:rect l="0" t="0" r="r" b="b"/>
              <a:pathLst>
                <a:path w="10" h="11">
                  <a:moveTo>
                    <a:pt x="4" y="11"/>
                  </a:moveTo>
                  <a:cubicBezTo>
                    <a:pt x="3" y="11"/>
                    <a:pt x="3" y="10"/>
                    <a:pt x="3" y="9"/>
                  </a:cubicBezTo>
                  <a:cubicBezTo>
                    <a:pt x="3" y="8"/>
                    <a:pt x="2" y="7"/>
                    <a:pt x="1" y="6"/>
                  </a:cubicBezTo>
                  <a:cubicBezTo>
                    <a:pt x="0" y="3"/>
                    <a:pt x="0" y="2"/>
                    <a:pt x="1" y="0"/>
                  </a:cubicBezTo>
                  <a:cubicBezTo>
                    <a:pt x="3" y="0"/>
                    <a:pt x="10" y="1"/>
                    <a:pt x="10" y="5"/>
                  </a:cubicBezTo>
                  <a:cubicBezTo>
                    <a:pt x="9" y="7"/>
                    <a:pt x="6" y="10"/>
                    <a:pt x="4" y="11"/>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3" name="Freeform 133"/>
            <p:cNvSpPr/>
            <p:nvPr userDrawn="1"/>
          </p:nvSpPr>
          <p:spPr bwMode="auto">
            <a:xfrm>
              <a:off x="996" y="742"/>
              <a:ext cx="47" cy="83"/>
            </a:xfrm>
            <a:custGeom>
              <a:avLst/>
              <a:gdLst>
                <a:gd name="T0" fmla="*/ 22 w 38"/>
                <a:gd name="T1" fmla="*/ 64 h 66"/>
                <a:gd name="T2" fmla="*/ 13 w 38"/>
                <a:gd name="T3" fmla="*/ 61 h 66"/>
                <a:gd name="T4" fmla="*/ 13 w 38"/>
                <a:gd name="T5" fmla="*/ 59 h 66"/>
                <a:gd name="T6" fmla="*/ 13 w 38"/>
                <a:gd name="T7" fmla="*/ 59 h 66"/>
                <a:gd name="T8" fmla="*/ 8 w 38"/>
                <a:gd name="T9" fmla="*/ 46 h 66"/>
                <a:gd name="T10" fmla="*/ 7 w 38"/>
                <a:gd name="T11" fmla="*/ 42 h 66"/>
                <a:gd name="T12" fmla="*/ 10 w 38"/>
                <a:gd name="T13" fmla="*/ 44 h 66"/>
                <a:gd name="T14" fmla="*/ 11 w 38"/>
                <a:gd name="T15" fmla="*/ 42 h 66"/>
                <a:gd name="T16" fmla="*/ 11 w 38"/>
                <a:gd name="T17" fmla="*/ 33 h 66"/>
                <a:gd name="T18" fmla="*/ 8 w 38"/>
                <a:gd name="T19" fmla="*/ 31 h 66"/>
                <a:gd name="T20" fmla="*/ 4 w 38"/>
                <a:gd name="T21" fmla="*/ 34 h 66"/>
                <a:gd name="T22" fmla="*/ 4 w 38"/>
                <a:gd name="T23" fmla="*/ 27 h 66"/>
                <a:gd name="T24" fmla="*/ 0 w 38"/>
                <a:gd name="T25" fmla="*/ 23 h 66"/>
                <a:gd name="T26" fmla="*/ 6 w 38"/>
                <a:gd name="T27" fmla="*/ 21 h 66"/>
                <a:gd name="T28" fmla="*/ 10 w 38"/>
                <a:gd name="T29" fmla="*/ 23 h 66"/>
                <a:gd name="T30" fmla="*/ 11 w 38"/>
                <a:gd name="T31" fmla="*/ 25 h 66"/>
                <a:gd name="T32" fmla="*/ 12 w 38"/>
                <a:gd name="T33" fmla="*/ 24 h 66"/>
                <a:gd name="T34" fmla="*/ 12 w 38"/>
                <a:gd name="T35" fmla="*/ 17 h 66"/>
                <a:gd name="T36" fmla="*/ 7 w 38"/>
                <a:gd name="T37" fmla="*/ 10 h 66"/>
                <a:gd name="T38" fmla="*/ 12 w 38"/>
                <a:gd name="T39" fmla="*/ 6 h 66"/>
                <a:gd name="T40" fmla="*/ 13 w 38"/>
                <a:gd name="T41" fmla="*/ 1 h 66"/>
                <a:gd name="T42" fmla="*/ 14 w 38"/>
                <a:gd name="T43" fmla="*/ 0 h 66"/>
                <a:gd name="T44" fmla="*/ 16 w 38"/>
                <a:gd name="T45" fmla="*/ 1 h 66"/>
                <a:gd name="T46" fmla="*/ 18 w 38"/>
                <a:gd name="T47" fmla="*/ 12 h 66"/>
                <a:gd name="T48" fmla="*/ 17 w 38"/>
                <a:gd name="T49" fmla="*/ 8 h 66"/>
                <a:gd name="T50" fmla="*/ 22 w 38"/>
                <a:gd name="T51" fmla="*/ 3 h 66"/>
                <a:gd name="T52" fmla="*/ 25 w 38"/>
                <a:gd name="T53" fmla="*/ 7 h 66"/>
                <a:gd name="T54" fmla="*/ 26 w 38"/>
                <a:gd name="T55" fmla="*/ 8 h 66"/>
                <a:gd name="T56" fmla="*/ 35 w 38"/>
                <a:gd name="T57" fmla="*/ 15 h 66"/>
                <a:gd name="T58" fmla="*/ 37 w 38"/>
                <a:gd name="T59" fmla="*/ 19 h 66"/>
                <a:gd name="T60" fmla="*/ 37 w 38"/>
                <a:gd name="T61" fmla="*/ 20 h 66"/>
                <a:gd name="T62" fmla="*/ 37 w 38"/>
                <a:gd name="T63" fmla="*/ 20 h 66"/>
                <a:gd name="T64" fmla="*/ 36 w 38"/>
                <a:gd name="T65" fmla="*/ 24 h 66"/>
                <a:gd name="T66" fmla="*/ 23 w 38"/>
                <a:gd name="T67" fmla="*/ 15 h 66"/>
                <a:gd name="T68" fmla="*/ 23 w 38"/>
                <a:gd name="T69" fmla="*/ 15 h 66"/>
                <a:gd name="T70" fmla="*/ 27 w 38"/>
                <a:gd name="T71" fmla="*/ 25 h 66"/>
                <a:gd name="T72" fmla="*/ 22 w 38"/>
                <a:gd name="T73" fmla="*/ 27 h 66"/>
                <a:gd name="T74" fmla="*/ 22 w 38"/>
                <a:gd name="T75" fmla="*/ 25 h 66"/>
                <a:gd name="T76" fmla="*/ 15 w 38"/>
                <a:gd name="T77" fmla="*/ 19 h 66"/>
                <a:gd name="T78" fmla="*/ 16 w 38"/>
                <a:gd name="T79" fmla="*/ 27 h 66"/>
                <a:gd name="T80" fmla="*/ 17 w 38"/>
                <a:gd name="T81" fmla="*/ 31 h 66"/>
                <a:gd name="T82" fmla="*/ 21 w 38"/>
                <a:gd name="T83" fmla="*/ 35 h 66"/>
                <a:gd name="T84" fmla="*/ 22 w 38"/>
                <a:gd name="T85" fmla="*/ 38 h 66"/>
                <a:gd name="T86" fmla="*/ 22 w 38"/>
                <a:gd name="T87" fmla="*/ 39 h 66"/>
                <a:gd name="T88" fmla="*/ 22 w 38"/>
                <a:gd name="T89" fmla="*/ 44 h 66"/>
                <a:gd name="T90" fmla="*/ 21 w 38"/>
                <a:gd name="T91" fmla="*/ 44 h 66"/>
                <a:gd name="T92" fmla="*/ 17 w 38"/>
                <a:gd name="T93" fmla="*/ 38 h 66"/>
                <a:gd name="T94" fmla="*/ 16 w 38"/>
                <a:gd name="T95" fmla="*/ 44 h 66"/>
                <a:gd name="T96" fmla="*/ 13 w 38"/>
                <a:gd name="T97" fmla="*/ 46 h 66"/>
                <a:gd name="T98" fmla="*/ 13 w 38"/>
                <a:gd name="T99" fmla="*/ 46 h 66"/>
                <a:gd name="T100" fmla="*/ 12 w 38"/>
                <a:gd name="T101" fmla="*/ 47 h 66"/>
                <a:gd name="T102" fmla="*/ 14 w 38"/>
                <a:gd name="T103" fmla="*/ 50 h 66"/>
                <a:gd name="T104" fmla="*/ 23 w 38"/>
                <a:gd name="T105" fmla="*/ 62 h 66"/>
                <a:gd name="T106" fmla="*/ 22 w 38"/>
                <a:gd name="T107" fmla="*/ 64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66">
                  <a:moveTo>
                    <a:pt x="22" y="64"/>
                  </a:moveTo>
                  <a:cubicBezTo>
                    <a:pt x="19" y="66"/>
                    <a:pt x="12" y="65"/>
                    <a:pt x="13" y="61"/>
                  </a:cubicBezTo>
                  <a:cubicBezTo>
                    <a:pt x="13" y="60"/>
                    <a:pt x="13" y="59"/>
                    <a:pt x="13" y="59"/>
                  </a:cubicBezTo>
                  <a:cubicBezTo>
                    <a:pt x="13" y="59"/>
                    <a:pt x="13" y="59"/>
                    <a:pt x="13" y="59"/>
                  </a:cubicBezTo>
                  <a:cubicBezTo>
                    <a:pt x="12" y="54"/>
                    <a:pt x="9" y="50"/>
                    <a:pt x="8" y="46"/>
                  </a:cubicBezTo>
                  <a:cubicBezTo>
                    <a:pt x="7" y="45"/>
                    <a:pt x="7" y="44"/>
                    <a:pt x="7" y="42"/>
                  </a:cubicBezTo>
                  <a:cubicBezTo>
                    <a:pt x="8" y="42"/>
                    <a:pt x="9" y="43"/>
                    <a:pt x="10" y="44"/>
                  </a:cubicBezTo>
                  <a:cubicBezTo>
                    <a:pt x="11" y="44"/>
                    <a:pt x="11" y="43"/>
                    <a:pt x="11" y="42"/>
                  </a:cubicBezTo>
                  <a:cubicBezTo>
                    <a:pt x="11" y="39"/>
                    <a:pt x="11" y="36"/>
                    <a:pt x="11" y="33"/>
                  </a:cubicBezTo>
                  <a:cubicBezTo>
                    <a:pt x="10" y="32"/>
                    <a:pt x="9" y="31"/>
                    <a:pt x="8" y="31"/>
                  </a:cubicBezTo>
                  <a:cubicBezTo>
                    <a:pt x="8" y="32"/>
                    <a:pt x="6" y="37"/>
                    <a:pt x="4" y="34"/>
                  </a:cubicBezTo>
                  <a:cubicBezTo>
                    <a:pt x="5" y="32"/>
                    <a:pt x="5" y="29"/>
                    <a:pt x="4" y="27"/>
                  </a:cubicBezTo>
                  <a:cubicBezTo>
                    <a:pt x="2" y="25"/>
                    <a:pt x="0" y="24"/>
                    <a:pt x="0" y="23"/>
                  </a:cubicBezTo>
                  <a:cubicBezTo>
                    <a:pt x="0" y="20"/>
                    <a:pt x="4" y="20"/>
                    <a:pt x="6" y="21"/>
                  </a:cubicBezTo>
                  <a:cubicBezTo>
                    <a:pt x="8" y="21"/>
                    <a:pt x="8" y="17"/>
                    <a:pt x="10" y="23"/>
                  </a:cubicBezTo>
                  <a:cubicBezTo>
                    <a:pt x="10" y="24"/>
                    <a:pt x="11" y="24"/>
                    <a:pt x="11" y="25"/>
                  </a:cubicBezTo>
                  <a:cubicBezTo>
                    <a:pt x="12" y="25"/>
                    <a:pt x="12" y="24"/>
                    <a:pt x="12" y="24"/>
                  </a:cubicBezTo>
                  <a:cubicBezTo>
                    <a:pt x="12" y="22"/>
                    <a:pt x="12" y="19"/>
                    <a:pt x="12" y="17"/>
                  </a:cubicBezTo>
                  <a:cubicBezTo>
                    <a:pt x="10" y="15"/>
                    <a:pt x="8" y="13"/>
                    <a:pt x="7" y="10"/>
                  </a:cubicBezTo>
                  <a:cubicBezTo>
                    <a:pt x="7" y="8"/>
                    <a:pt x="10" y="6"/>
                    <a:pt x="12" y="6"/>
                  </a:cubicBezTo>
                  <a:cubicBezTo>
                    <a:pt x="13" y="4"/>
                    <a:pt x="13" y="3"/>
                    <a:pt x="13" y="1"/>
                  </a:cubicBezTo>
                  <a:cubicBezTo>
                    <a:pt x="13" y="1"/>
                    <a:pt x="13" y="1"/>
                    <a:pt x="14" y="0"/>
                  </a:cubicBezTo>
                  <a:cubicBezTo>
                    <a:pt x="15" y="0"/>
                    <a:pt x="15" y="0"/>
                    <a:pt x="16" y="1"/>
                  </a:cubicBezTo>
                  <a:cubicBezTo>
                    <a:pt x="18" y="3"/>
                    <a:pt x="14" y="11"/>
                    <a:pt x="18" y="12"/>
                  </a:cubicBezTo>
                  <a:cubicBezTo>
                    <a:pt x="19" y="11"/>
                    <a:pt x="18" y="9"/>
                    <a:pt x="17" y="8"/>
                  </a:cubicBezTo>
                  <a:cubicBezTo>
                    <a:pt x="17" y="6"/>
                    <a:pt x="20" y="4"/>
                    <a:pt x="22" y="3"/>
                  </a:cubicBezTo>
                  <a:cubicBezTo>
                    <a:pt x="26" y="3"/>
                    <a:pt x="25" y="4"/>
                    <a:pt x="25" y="7"/>
                  </a:cubicBezTo>
                  <a:cubicBezTo>
                    <a:pt x="26" y="7"/>
                    <a:pt x="26" y="8"/>
                    <a:pt x="26" y="8"/>
                  </a:cubicBezTo>
                  <a:cubicBezTo>
                    <a:pt x="30" y="11"/>
                    <a:pt x="30" y="11"/>
                    <a:pt x="35" y="15"/>
                  </a:cubicBezTo>
                  <a:cubicBezTo>
                    <a:pt x="36" y="16"/>
                    <a:pt x="37" y="17"/>
                    <a:pt x="37" y="19"/>
                  </a:cubicBezTo>
                  <a:cubicBezTo>
                    <a:pt x="37" y="19"/>
                    <a:pt x="37" y="19"/>
                    <a:pt x="37" y="20"/>
                  </a:cubicBezTo>
                  <a:cubicBezTo>
                    <a:pt x="37" y="20"/>
                    <a:pt x="37" y="20"/>
                    <a:pt x="37" y="20"/>
                  </a:cubicBezTo>
                  <a:cubicBezTo>
                    <a:pt x="38" y="21"/>
                    <a:pt x="38" y="24"/>
                    <a:pt x="36" y="24"/>
                  </a:cubicBezTo>
                  <a:cubicBezTo>
                    <a:pt x="32" y="21"/>
                    <a:pt x="27" y="18"/>
                    <a:pt x="23" y="15"/>
                  </a:cubicBezTo>
                  <a:cubicBezTo>
                    <a:pt x="23" y="15"/>
                    <a:pt x="23" y="15"/>
                    <a:pt x="23" y="15"/>
                  </a:cubicBezTo>
                  <a:cubicBezTo>
                    <a:pt x="25" y="17"/>
                    <a:pt x="27" y="22"/>
                    <a:pt x="27" y="25"/>
                  </a:cubicBezTo>
                  <a:cubicBezTo>
                    <a:pt x="26" y="26"/>
                    <a:pt x="24" y="27"/>
                    <a:pt x="22" y="27"/>
                  </a:cubicBezTo>
                  <a:cubicBezTo>
                    <a:pt x="22" y="26"/>
                    <a:pt x="22" y="26"/>
                    <a:pt x="22" y="25"/>
                  </a:cubicBezTo>
                  <a:cubicBezTo>
                    <a:pt x="21" y="23"/>
                    <a:pt x="17" y="21"/>
                    <a:pt x="15" y="19"/>
                  </a:cubicBezTo>
                  <a:cubicBezTo>
                    <a:pt x="14" y="21"/>
                    <a:pt x="16" y="25"/>
                    <a:pt x="16" y="27"/>
                  </a:cubicBezTo>
                  <a:cubicBezTo>
                    <a:pt x="16" y="28"/>
                    <a:pt x="16" y="30"/>
                    <a:pt x="17" y="31"/>
                  </a:cubicBezTo>
                  <a:cubicBezTo>
                    <a:pt x="18" y="32"/>
                    <a:pt x="19" y="34"/>
                    <a:pt x="21" y="35"/>
                  </a:cubicBezTo>
                  <a:cubicBezTo>
                    <a:pt x="21" y="36"/>
                    <a:pt x="22" y="37"/>
                    <a:pt x="22" y="38"/>
                  </a:cubicBezTo>
                  <a:cubicBezTo>
                    <a:pt x="22" y="38"/>
                    <a:pt x="22" y="38"/>
                    <a:pt x="22" y="39"/>
                  </a:cubicBezTo>
                  <a:cubicBezTo>
                    <a:pt x="23" y="40"/>
                    <a:pt x="24" y="44"/>
                    <a:pt x="22" y="44"/>
                  </a:cubicBezTo>
                  <a:cubicBezTo>
                    <a:pt x="21" y="44"/>
                    <a:pt x="21" y="44"/>
                    <a:pt x="21" y="44"/>
                  </a:cubicBezTo>
                  <a:cubicBezTo>
                    <a:pt x="20" y="41"/>
                    <a:pt x="18" y="39"/>
                    <a:pt x="17" y="38"/>
                  </a:cubicBezTo>
                  <a:cubicBezTo>
                    <a:pt x="16" y="40"/>
                    <a:pt x="17" y="42"/>
                    <a:pt x="16" y="44"/>
                  </a:cubicBezTo>
                  <a:cubicBezTo>
                    <a:pt x="15" y="45"/>
                    <a:pt x="14" y="46"/>
                    <a:pt x="13" y="46"/>
                  </a:cubicBezTo>
                  <a:cubicBezTo>
                    <a:pt x="13" y="46"/>
                    <a:pt x="13" y="46"/>
                    <a:pt x="13" y="46"/>
                  </a:cubicBezTo>
                  <a:cubicBezTo>
                    <a:pt x="12" y="46"/>
                    <a:pt x="12" y="46"/>
                    <a:pt x="12" y="47"/>
                  </a:cubicBezTo>
                  <a:cubicBezTo>
                    <a:pt x="12" y="48"/>
                    <a:pt x="13" y="49"/>
                    <a:pt x="14" y="50"/>
                  </a:cubicBezTo>
                  <a:cubicBezTo>
                    <a:pt x="16" y="54"/>
                    <a:pt x="19" y="58"/>
                    <a:pt x="23" y="62"/>
                  </a:cubicBezTo>
                  <a:cubicBezTo>
                    <a:pt x="23" y="63"/>
                    <a:pt x="23" y="63"/>
                    <a:pt x="22" y="64"/>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4" name="Freeform 134"/>
            <p:cNvSpPr/>
            <p:nvPr userDrawn="1"/>
          </p:nvSpPr>
          <p:spPr bwMode="auto">
            <a:xfrm>
              <a:off x="989" y="789"/>
              <a:ext cx="13" cy="11"/>
            </a:xfrm>
            <a:custGeom>
              <a:avLst/>
              <a:gdLst>
                <a:gd name="T0" fmla="*/ 9 w 11"/>
                <a:gd name="T1" fmla="*/ 9 h 9"/>
                <a:gd name="T2" fmla="*/ 7 w 11"/>
                <a:gd name="T3" fmla="*/ 7 h 9"/>
                <a:gd name="T4" fmla="*/ 0 w 11"/>
                <a:gd name="T5" fmla="*/ 2 h 9"/>
                <a:gd name="T6" fmla="*/ 0 w 11"/>
                <a:gd name="T7" fmla="*/ 1 h 9"/>
                <a:gd name="T8" fmla="*/ 7 w 11"/>
                <a:gd name="T9" fmla="*/ 0 h 9"/>
                <a:gd name="T10" fmla="*/ 9 w 11"/>
                <a:gd name="T11" fmla="*/ 9 h 9"/>
              </a:gdLst>
              <a:ahLst/>
              <a:cxnLst>
                <a:cxn ang="0">
                  <a:pos x="T0" y="T1"/>
                </a:cxn>
                <a:cxn ang="0">
                  <a:pos x="T2" y="T3"/>
                </a:cxn>
                <a:cxn ang="0">
                  <a:pos x="T4" y="T5"/>
                </a:cxn>
                <a:cxn ang="0">
                  <a:pos x="T6" y="T7"/>
                </a:cxn>
                <a:cxn ang="0">
                  <a:pos x="T8" y="T9"/>
                </a:cxn>
                <a:cxn ang="0">
                  <a:pos x="T10" y="T11"/>
                </a:cxn>
              </a:cxnLst>
              <a:rect l="0" t="0" r="r" b="b"/>
              <a:pathLst>
                <a:path w="11" h="9">
                  <a:moveTo>
                    <a:pt x="9" y="9"/>
                  </a:moveTo>
                  <a:cubicBezTo>
                    <a:pt x="8" y="9"/>
                    <a:pt x="7" y="8"/>
                    <a:pt x="7" y="7"/>
                  </a:cubicBezTo>
                  <a:cubicBezTo>
                    <a:pt x="3" y="6"/>
                    <a:pt x="1" y="5"/>
                    <a:pt x="0" y="2"/>
                  </a:cubicBezTo>
                  <a:cubicBezTo>
                    <a:pt x="0" y="2"/>
                    <a:pt x="0" y="2"/>
                    <a:pt x="0" y="1"/>
                  </a:cubicBezTo>
                  <a:cubicBezTo>
                    <a:pt x="2" y="1"/>
                    <a:pt x="5" y="0"/>
                    <a:pt x="7" y="0"/>
                  </a:cubicBezTo>
                  <a:cubicBezTo>
                    <a:pt x="11" y="1"/>
                    <a:pt x="10" y="6"/>
                    <a:pt x="9" y="9"/>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5" name="Freeform 135"/>
            <p:cNvSpPr/>
            <p:nvPr userDrawn="1"/>
          </p:nvSpPr>
          <p:spPr bwMode="auto">
            <a:xfrm>
              <a:off x="977" y="776"/>
              <a:ext cx="14" cy="13"/>
            </a:xfrm>
            <a:custGeom>
              <a:avLst/>
              <a:gdLst>
                <a:gd name="T0" fmla="*/ 10 w 11"/>
                <a:gd name="T1" fmla="*/ 10 h 10"/>
                <a:gd name="T2" fmla="*/ 9 w 11"/>
                <a:gd name="T3" fmla="*/ 10 h 10"/>
                <a:gd name="T4" fmla="*/ 8 w 11"/>
                <a:gd name="T5" fmla="*/ 8 h 10"/>
                <a:gd name="T6" fmla="*/ 1 w 11"/>
                <a:gd name="T7" fmla="*/ 2 h 10"/>
                <a:gd name="T8" fmla="*/ 4 w 11"/>
                <a:gd name="T9" fmla="*/ 2 h 10"/>
                <a:gd name="T10" fmla="*/ 11 w 11"/>
                <a:gd name="T11" fmla="*/ 5 h 10"/>
                <a:gd name="T12" fmla="*/ 10 w 11"/>
                <a:gd name="T13" fmla="*/ 10 h 10"/>
              </a:gdLst>
              <a:ahLst/>
              <a:cxnLst>
                <a:cxn ang="0">
                  <a:pos x="T0" y="T1"/>
                </a:cxn>
                <a:cxn ang="0">
                  <a:pos x="T2" y="T3"/>
                </a:cxn>
                <a:cxn ang="0">
                  <a:pos x="T4" y="T5"/>
                </a:cxn>
                <a:cxn ang="0">
                  <a:pos x="T6" y="T7"/>
                </a:cxn>
                <a:cxn ang="0">
                  <a:pos x="T8" y="T9"/>
                </a:cxn>
                <a:cxn ang="0">
                  <a:pos x="T10" y="T11"/>
                </a:cxn>
                <a:cxn ang="0">
                  <a:pos x="T12" y="T13"/>
                </a:cxn>
              </a:cxnLst>
              <a:rect l="0" t="0" r="r" b="b"/>
              <a:pathLst>
                <a:path w="11" h="10">
                  <a:moveTo>
                    <a:pt x="10" y="10"/>
                  </a:moveTo>
                  <a:cubicBezTo>
                    <a:pt x="9" y="10"/>
                    <a:pt x="9" y="10"/>
                    <a:pt x="9" y="10"/>
                  </a:cubicBezTo>
                  <a:cubicBezTo>
                    <a:pt x="8" y="9"/>
                    <a:pt x="8" y="9"/>
                    <a:pt x="8" y="8"/>
                  </a:cubicBezTo>
                  <a:cubicBezTo>
                    <a:pt x="4" y="8"/>
                    <a:pt x="0" y="6"/>
                    <a:pt x="1" y="2"/>
                  </a:cubicBezTo>
                  <a:cubicBezTo>
                    <a:pt x="2" y="1"/>
                    <a:pt x="2" y="2"/>
                    <a:pt x="4" y="2"/>
                  </a:cubicBezTo>
                  <a:cubicBezTo>
                    <a:pt x="7" y="2"/>
                    <a:pt x="11" y="0"/>
                    <a:pt x="11" y="5"/>
                  </a:cubicBezTo>
                  <a:cubicBezTo>
                    <a:pt x="11" y="6"/>
                    <a:pt x="10" y="8"/>
                    <a:pt x="10" y="10"/>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6" name="Freeform 136"/>
            <p:cNvSpPr/>
            <p:nvPr userDrawn="1"/>
          </p:nvSpPr>
          <p:spPr bwMode="auto">
            <a:xfrm>
              <a:off x="1048" y="786"/>
              <a:ext cx="163" cy="141"/>
            </a:xfrm>
            <a:custGeom>
              <a:avLst/>
              <a:gdLst>
                <a:gd name="T0" fmla="*/ 132 w 132"/>
                <a:gd name="T1" fmla="*/ 6 h 113"/>
                <a:gd name="T2" fmla="*/ 98 w 132"/>
                <a:gd name="T3" fmla="*/ 6 h 113"/>
                <a:gd name="T4" fmla="*/ 79 w 132"/>
                <a:gd name="T5" fmla="*/ 25 h 113"/>
                <a:gd name="T6" fmla="*/ 73 w 132"/>
                <a:gd name="T7" fmla="*/ 12 h 113"/>
                <a:gd name="T8" fmla="*/ 83 w 132"/>
                <a:gd name="T9" fmla="*/ 8 h 113"/>
                <a:gd name="T10" fmla="*/ 57 w 132"/>
                <a:gd name="T11" fmla="*/ 8 h 113"/>
                <a:gd name="T12" fmla="*/ 53 w 132"/>
                <a:gd name="T13" fmla="*/ 25 h 113"/>
                <a:gd name="T14" fmla="*/ 34 w 132"/>
                <a:gd name="T15" fmla="*/ 6 h 113"/>
                <a:gd name="T16" fmla="*/ 0 w 132"/>
                <a:gd name="T17" fmla="*/ 6 h 113"/>
                <a:gd name="T18" fmla="*/ 24 w 132"/>
                <a:gd name="T19" fmla="*/ 16 h 113"/>
                <a:gd name="T20" fmla="*/ 27 w 132"/>
                <a:gd name="T21" fmla="*/ 22 h 113"/>
                <a:gd name="T22" fmla="*/ 9 w 132"/>
                <a:gd name="T23" fmla="*/ 22 h 113"/>
                <a:gd name="T24" fmla="*/ 31 w 132"/>
                <a:gd name="T25" fmla="*/ 32 h 113"/>
                <a:gd name="T26" fmla="*/ 34 w 132"/>
                <a:gd name="T27" fmla="*/ 38 h 113"/>
                <a:gd name="T28" fmla="*/ 20 w 132"/>
                <a:gd name="T29" fmla="*/ 39 h 113"/>
                <a:gd name="T30" fmla="*/ 38 w 132"/>
                <a:gd name="T31" fmla="*/ 48 h 113"/>
                <a:gd name="T32" fmla="*/ 41 w 132"/>
                <a:gd name="T33" fmla="*/ 54 h 113"/>
                <a:gd name="T34" fmla="*/ 30 w 132"/>
                <a:gd name="T35" fmla="*/ 54 h 113"/>
                <a:gd name="T36" fmla="*/ 45 w 132"/>
                <a:gd name="T37" fmla="*/ 63 h 113"/>
                <a:gd name="T38" fmla="*/ 47 w 132"/>
                <a:gd name="T39" fmla="*/ 69 h 113"/>
                <a:gd name="T40" fmla="*/ 39 w 132"/>
                <a:gd name="T41" fmla="*/ 69 h 113"/>
                <a:gd name="T42" fmla="*/ 51 w 132"/>
                <a:gd name="T43" fmla="*/ 78 h 113"/>
                <a:gd name="T44" fmla="*/ 51 w 132"/>
                <a:gd name="T45" fmla="*/ 89 h 113"/>
                <a:gd name="T46" fmla="*/ 66 w 132"/>
                <a:gd name="T47" fmla="*/ 113 h 113"/>
                <a:gd name="T48" fmla="*/ 81 w 132"/>
                <a:gd name="T49" fmla="*/ 89 h 113"/>
                <a:gd name="T50" fmla="*/ 81 w 132"/>
                <a:gd name="T51" fmla="*/ 78 h 113"/>
                <a:gd name="T52" fmla="*/ 92 w 132"/>
                <a:gd name="T53" fmla="*/ 69 h 113"/>
                <a:gd name="T54" fmla="*/ 85 w 132"/>
                <a:gd name="T55" fmla="*/ 69 h 113"/>
                <a:gd name="T56" fmla="*/ 87 w 132"/>
                <a:gd name="T57" fmla="*/ 63 h 113"/>
                <a:gd name="T58" fmla="*/ 102 w 132"/>
                <a:gd name="T59" fmla="*/ 54 h 113"/>
                <a:gd name="T60" fmla="*/ 91 w 132"/>
                <a:gd name="T61" fmla="*/ 54 h 113"/>
                <a:gd name="T62" fmla="*/ 93 w 132"/>
                <a:gd name="T63" fmla="*/ 48 h 113"/>
                <a:gd name="T64" fmla="*/ 111 w 132"/>
                <a:gd name="T65" fmla="*/ 39 h 113"/>
                <a:gd name="T66" fmla="*/ 97 w 132"/>
                <a:gd name="T67" fmla="*/ 38 h 113"/>
                <a:gd name="T68" fmla="*/ 100 w 132"/>
                <a:gd name="T69" fmla="*/ 32 h 113"/>
                <a:gd name="T70" fmla="*/ 123 w 132"/>
                <a:gd name="T71" fmla="*/ 22 h 113"/>
                <a:gd name="T72" fmla="*/ 105 w 132"/>
                <a:gd name="T73" fmla="*/ 22 h 113"/>
                <a:gd name="T74" fmla="*/ 107 w 132"/>
                <a:gd name="T75" fmla="*/ 16 h 113"/>
                <a:gd name="T76" fmla="*/ 132 w 132"/>
                <a:gd name="T77" fmla="*/ 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13">
                  <a:moveTo>
                    <a:pt x="132" y="6"/>
                  </a:moveTo>
                  <a:cubicBezTo>
                    <a:pt x="98" y="6"/>
                    <a:pt x="98" y="6"/>
                    <a:pt x="98" y="6"/>
                  </a:cubicBezTo>
                  <a:cubicBezTo>
                    <a:pt x="88" y="6"/>
                    <a:pt x="83" y="16"/>
                    <a:pt x="79" y="25"/>
                  </a:cubicBezTo>
                  <a:cubicBezTo>
                    <a:pt x="73" y="12"/>
                    <a:pt x="73" y="12"/>
                    <a:pt x="73" y="12"/>
                  </a:cubicBezTo>
                  <a:cubicBezTo>
                    <a:pt x="83" y="8"/>
                    <a:pt x="83" y="8"/>
                    <a:pt x="83" y="8"/>
                  </a:cubicBezTo>
                  <a:cubicBezTo>
                    <a:pt x="77" y="3"/>
                    <a:pt x="59" y="0"/>
                    <a:pt x="57" y="8"/>
                  </a:cubicBezTo>
                  <a:cubicBezTo>
                    <a:pt x="53" y="25"/>
                    <a:pt x="53" y="25"/>
                    <a:pt x="53" y="25"/>
                  </a:cubicBezTo>
                  <a:cubicBezTo>
                    <a:pt x="50" y="17"/>
                    <a:pt x="45" y="6"/>
                    <a:pt x="34" y="6"/>
                  </a:cubicBezTo>
                  <a:cubicBezTo>
                    <a:pt x="0" y="6"/>
                    <a:pt x="0" y="6"/>
                    <a:pt x="0" y="6"/>
                  </a:cubicBezTo>
                  <a:cubicBezTo>
                    <a:pt x="4" y="14"/>
                    <a:pt x="8" y="17"/>
                    <a:pt x="24" y="16"/>
                  </a:cubicBezTo>
                  <a:cubicBezTo>
                    <a:pt x="27" y="22"/>
                    <a:pt x="27" y="22"/>
                    <a:pt x="27" y="22"/>
                  </a:cubicBezTo>
                  <a:cubicBezTo>
                    <a:pt x="9" y="22"/>
                    <a:pt x="9" y="22"/>
                    <a:pt x="9" y="22"/>
                  </a:cubicBezTo>
                  <a:cubicBezTo>
                    <a:pt x="14" y="32"/>
                    <a:pt x="17" y="32"/>
                    <a:pt x="31" y="32"/>
                  </a:cubicBezTo>
                  <a:cubicBezTo>
                    <a:pt x="34" y="38"/>
                    <a:pt x="34" y="38"/>
                    <a:pt x="34" y="38"/>
                  </a:cubicBezTo>
                  <a:cubicBezTo>
                    <a:pt x="20" y="39"/>
                    <a:pt x="20" y="39"/>
                    <a:pt x="20" y="39"/>
                  </a:cubicBezTo>
                  <a:cubicBezTo>
                    <a:pt x="23" y="45"/>
                    <a:pt x="27" y="48"/>
                    <a:pt x="38" y="48"/>
                  </a:cubicBezTo>
                  <a:cubicBezTo>
                    <a:pt x="41" y="54"/>
                    <a:pt x="41" y="54"/>
                    <a:pt x="41" y="54"/>
                  </a:cubicBezTo>
                  <a:cubicBezTo>
                    <a:pt x="30" y="54"/>
                    <a:pt x="30" y="54"/>
                    <a:pt x="30" y="54"/>
                  </a:cubicBezTo>
                  <a:cubicBezTo>
                    <a:pt x="34" y="61"/>
                    <a:pt x="36" y="64"/>
                    <a:pt x="45" y="63"/>
                  </a:cubicBezTo>
                  <a:cubicBezTo>
                    <a:pt x="47" y="69"/>
                    <a:pt x="47" y="69"/>
                    <a:pt x="47" y="69"/>
                  </a:cubicBezTo>
                  <a:cubicBezTo>
                    <a:pt x="39" y="69"/>
                    <a:pt x="39" y="69"/>
                    <a:pt x="39" y="69"/>
                  </a:cubicBezTo>
                  <a:cubicBezTo>
                    <a:pt x="43" y="77"/>
                    <a:pt x="46" y="77"/>
                    <a:pt x="51" y="78"/>
                  </a:cubicBezTo>
                  <a:cubicBezTo>
                    <a:pt x="55" y="78"/>
                    <a:pt x="56" y="86"/>
                    <a:pt x="51" y="89"/>
                  </a:cubicBezTo>
                  <a:cubicBezTo>
                    <a:pt x="66" y="113"/>
                    <a:pt x="66" y="113"/>
                    <a:pt x="66" y="113"/>
                  </a:cubicBezTo>
                  <a:cubicBezTo>
                    <a:pt x="81" y="89"/>
                    <a:pt x="81" y="89"/>
                    <a:pt x="81" y="89"/>
                  </a:cubicBezTo>
                  <a:cubicBezTo>
                    <a:pt x="76" y="86"/>
                    <a:pt x="76" y="78"/>
                    <a:pt x="81" y="78"/>
                  </a:cubicBezTo>
                  <a:cubicBezTo>
                    <a:pt x="85" y="77"/>
                    <a:pt x="89" y="77"/>
                    <a:pt x="92" y="69"/>
                  </a:cubicBezTo>
                  <a:cubicBezTo>
                    <a:pt x="85" y="69"/>
                    <a:pt x="85" y="69"/>
                    <a:pt x="85" y="69"/>
                  </a:cubicBezTo>
                  <a:cubicBezTo>
                    <a:pt x="87" y="63"/>
                    <a:pt x="87" y="63"/>
                    <a:pt x="87" y="63"/>
                  </a:cubicBezTo>
                  <a:cubicBezTo>
                    <a:pt x="96" y="64"/>
                    <a:pt x="98" y="60"/>
                    <a:pt x="102" y="54"/>
                  </a:cubicBezTo>
                  <a:cubicBezTo>
                    <a:pt x="91" y="54"/>
                    <a:pt x="91" y="54"/>
                    <a:pt x="91" y="54"/>
                  </a:cubicBezTo>
                  <a:cubicBezTo>
                    <a:pt x="93" y="48"/>
                    <a:pt x="93" y="48"/>
                    <a:pt x="93" y="48"/>
                  </a:cubicBezTo>
                  <a:cubicBezTo>
                    <a:pt x="105" y="48"/>
                    <a:pt x="108" y="45"/>
                    <a:pt x="111" y="39"/>
                  </a:cubicBezTo>
                  <a:cubicBezTo>
                    <a:pt x="97" y="38"/>
                    <a:pt x="97" y="38"/>
                    <a:pt x="97" y="38"/>
                  </a:cubicBezTo>
                  <a:cubicBezTo>
                    <a:pt x="100" y="32"/>
                    <a:pt x="100" y="32"/>
                    <a:pt x="100" y="32"/>
                  </a:cubicBezTo>
                  <a:cubicBezTo>
                    <a:pt x="115" y="32"/>
                    <a:pt x="118" y="32"/>
                    <a:pt x="123" y="22"/>
                  </a:cubicBezTo>
                  <a:cubicBezTo>
                    <a:pt x="105" y="22"/>
                    <a:pt x="105" y="22"/>
                    <a:pt x="105" y="22"/>
                  </a:cubicBezTo>
                  <a:cubicBezTo>
                    <a:pt x="107" y="16"/>
                    <a:pt x="107" y="16"/>
                    <a:pt x="107" y="16"/>
                  </a:cubicBezTo>
                  <a:cubicBezTo>
                    <a:pt x="123" y="17"/>
                    <a:pt x="128" y="14"/>
                    <a:pt x="132" y="6"/>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7" name="Freeform 137"/>
            <p:cNvSpPr>
              <a:spLocks noEditPoints="1"/>
            </p:cNvSpPr>
            <p:nvPr userDrawn="1"/>
          </p:nvSpPr>
          <p:spPr bwMode="auto">
            <a:xfrm>
              <a:off x="1214" y="757"/>
              <a:ext cx="64" cy="43"/>
            </a:xfrm>
            <a:custGeom>
              <a:avLst/>
              <a:gdLst>
                <a:gd name="T0" fmla="*/ 51 w 52"/>
                <a:gd name="T1" fmla="*/ 10 h 34"/>
                <a:gd name="T2" fmla="*/ 48 w 52"/>
                <a:gd name="T3" fmla="*/ 10 h 34"/>
                <a:gd name="T4" fmla="*/ 47 w 52"/>
                <a:gd name="T5" fmla="*/ 8 h 34"/>
                <a:gd name="T6" fmla="*/ 50 w 52"/>
                <a:gd name="T7" fmla="*/ 7 h 34"/>
                <a:gd name="T8" fmla="*/ 52 w 52"/>
                <a:gd name="T9" fmla="*/ 2 h 34"/>
                <a:gd name="T10" fmla="*/ 44 w 52"/>
                <a:gd name="T11" fmla="*/ 3 h 34"/>
                <a:gd name="T12" fmla="*/ 36 w 52"/>
                <a:gd name="T13" fmla="*/ 1 h 34"/>
                <a:gd name="T14" fmla="*/ 36 w 52"/>
                <a:gd name="T15" fmla="*/ 3 h 34"/>
                <a:gd name="T16" fmla="*/ 35 w 52"/>
                <a:gd name="T17" fmla="*/ 4 h 34"/>
                <a:gd name="T18" fmla="*/ 35 w 52"/>
                <a:gd name="T19" fmla="*/ 5 h 34"/>
                <a:gd name="T20" fmla="*/ 34 w 52"/>
                <a:gd name="T21" fmla="*/ 7 h 34"/>
                <a:gd name="T22" fmla="*/ 34 w 52"/>
                <a:gd name="T23" fmla="*/ 6 h 34"/>
                <a:gd name="T24" fmla="*/ 30 w 52"/>
                <a:gd name="T25" fmla="*/ 5 h 34"/>
                <a:gd name="T26" fmla="*/ 28 w 52"/>
                <a:gd name="T27" fmla="*/ 9 h 34"/>
                <a:gd name="T28" fmla="*/ 28 w 52"/>
                <a:gd name="T29" fmla="*/ 10 h 34"/>
                <a:gd name="T30" fmla="*/ 31 w 52"/>
                <a:gd name="T31" fmla="*/ 11 h 34"/>
                <a:gd name="T32" fmla="*/ 33 w 52"/>
                <a:gd name="T33" fmla="*/ 12 h 34"/>
                <a:gd name="T34" fmla="*/ 30 w 52"/>
                <a:gd name="T35" fmla="*/ 14 h 34"/>
                <a:gd name="T36" fmla="*/ 26 w 52"/>
                <a:gd name="T37" fmla="*/ 14 h 34"/>
                <a:gd name="T38" fmla="*/ 13 w 52"/>
                <a:gd name="T39" fmla="*/ 11 h 34"/>
                <a:gd name="T40" fmla="*/ 13 w 52"/>
                <a:gd name="T41" fmla="*/ 12 h 34"/>
                <a:gd name="T42" fmla="*/ 20 w 52"/>
                <a:gd name="T43" fmla="*/ 16 h 34"/>
                <a:gd name="T44" fmla="*/ 32 w 52"/>
                <a:gd name="T45" fmla="*/ 20 h 34"/>
                <a:gd name="T46" fmla="*/ 31 w 52"/>
                <a:gd name="T47" fmla="*/ 20 h 34"/>
                <a:gd name="T48" fmla="*/ 24 w 52"/>
                <a:gd name="T49" fmla="*/ 20 h 34"/>
                <a:gd name="T50" fmla="*/ 19 w 52"/>
                <a:gd name="T51" fmla="*/ 19 h 34"/>
                <a:gd name="T52" fmla="*/ 18 w 52"/>
                <a:gd name="T53" fmla="*/ 19 h 34"/>
                <a:gd name="T54" fmla="*/ 4 w 52"/>
                <a:gd name="T55" fmla="*/ 14 h 34"/>
                <a:gd name="T56" fmla="*/ 2 w 52"/>
                <a:gd name="T57" fmla="*/ 12 h 34"/>
                <a:gd name="T58" fmla="*/ 3 w 52"/>
                <a:gd name="T59" fmla="*/ 20 h 34"/>
                <a:gd name="T60" fmla="*/ 13 w 52"/>
                <a:gd name="T61" fmla="*/ 23 h 34"/>
                <a:gd name="T62" fmla="*/ 13 w 52"/>
                <a:gd name="T63" fmla="*/ 24 h 34"/>
                <a:gd name="T64" fmla="*/ 9 w 52"/>
                <a:gd name="T65" fmla="*/ 27 h 34"/>
                <a:gd name="T66" fmla="*/ 4 w 52"/>
                <a:gd name="T67" fmla="*/ 26 h 34"/>
                <a:gd name="T68" fmla="*/ 9 w 52"/>
                <a:gd name="T69" fmla="*/ 33 h 34"/>
                <a:gd name="T70" fmla="*/ 10 w 52"/>
                <a:gd name="T71" fmla="*/ 34 h 34"/>
                <a:gd name="T72" fmla="*/ 18 w 52"/>
                <a:gd name="T73" fmla="*/ 28 h 34"/>
                <a:gd name="T74" fmla="*/ 23 w 52"/>
                <a:gd name="T75" fmla="*/ 28 h 34"/>
                <a:gd name="T76" fmla="*/ 22 w 52"/>
                <a:gd name="T77" fmla="*/ 23 h 34"/>
                <a:gd name="T78" fmla="*/ 23 w 52"/>
                <a:gd name="T79" fmla="*/ 21 h 34"/>
                <a:gd name="T80" fmla="*/ 30 w 52"/>
                <a:gd name="T81" fmla="*/ 22 h 34"/>
                <a:gd name="T82" fmla="*/ 36 w 52"/>
                <a:gd name="T83" fmla="*/ 25 h 34"/>
                <a:gd name="T84" fmla="*/ 39 w 52"/>
                <a:gd name="T85" fmla="*/ 21 h 34"/>
                <a:gd name="T86" fmla="*/ 39 w 52"/>
                <a:gd name="T87" fmla="*/ 20 h 34"/>
                <a:gd name="T88" fmla="*/ 51 w 52"/>
                <a:gd name="T89" fmla="*/ 14 h 34"/>
                <a:gd name="T90" fmla="*/ 38 w 52"/>
                <a:gd name="T91" fmla="*/ 14 h 34"/>
                <a:gd name="T92" fmla="*/ 38 w 52"/>
                <a:gd name="T93" fmla="*/ 12 h 34"/>
                <a:gd name="T94" fmla="*/ 36 w 52"/>
                <a:gd name="T95" fmla="*/ 11 h 34"/>
                <a:gd name="T96" fmla="*/ 36 w 52"/>
                <a:gd name="T97" fmla="*/ 10 h 34"/>
                <a:gd name="T98" fmla="*/ 40 w 52"/>
                <a:gd name="T99" fmla="*/ 9 h 34"/>
                <a:gd name="T100" fmla="*/ 43 w 52"/>
                <a:gd name="T101" fmla="*/ 14 h 34"/>
                <a:gd name="T102" fmla="*/ 38 w 52"/>
                <a:gd name="T103" fmla="*/ 1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 h="34">
                  <a:moveTo>
                    <a:pt x="51" y="13"/>
                  </a:moveTo>
                  <a:cubicBezTo>
                    <a:pt x="51" y="12"/>
                    <a:pt x="51" y="12"/>
                    <a:pt x="51" y="12"/>
                  </a:cubicBezTo>
                  <a:cubicBezTo>
                    <a:pt x="51" y="11"/>
                    <a:pt x="51" y="11"/>
                    <a:pt x="51" y="10"/>
                  </a:cubicBezTo>
                  <a:cubicBezTo>
                    <a:pt x="51" y="10"/>
                    <a:pt x="50" y="10"/>
                    <a:pt x="50" y="10"/>
                  </a:cubicBezTo>
                  <a:cubicBezTo>
                    <a:pt x="49" y="10"/>
                    <a:pt x="49" y="10"/>
                    <a:pt x="49" y="10"/>
                  </a:cubicBezTo>
                  <a:cubicBezTo>
                    <a:pt x="48" y="10"/>
                    <a:pt x="48" y="10"/>
                    <a:pt x="48" y="10"/>
                  </a:cubicBezTo>
                  <a:cubicBezTo>
                    <a:pt x="48" y="9"/>
                    <a:pt x="48" y="9"/>
                    <a:pt x="48" y="9"/>
                  </a:cubicBezTo>
                  <a:cubicBezTo>
                    <a:pt x="48" y="9"/>
                    <a:pt x="48" y="9"/>
                    <a:pt x="48" y="9"/>
                  </a:cubicBezTo>
                  <a:cubicBezTo>
                    <a:pt x="47" y="8"/>
                    <a:pt x="47" y="8"/>
                    <a:pt x="47" y="8"/>
                  </a:cubicBezTo>
                  <a:cubicBezTo>
                    <a:pt x="47" y="8"/>
                    <a:pt x="47" y="8"/>
                    <a:pt x="47" y="8"/>
                  </a:cubicBezTo>
                  <a:cubicBezTo>
                    <a:pt x="48" y="8"/>
                    <a:pt x="48" y="8"/>
                    <a:pt x="48" y="8"/>
                  </a:cubicBezTo>
                  <a:cubicBezTo>
                    <a:pt x="48" y="7"/>
                    <a:pt x="49" y="7"/>
                    <a:pt x="50" y="7"/>
                  </a:cubicBezTo>
                  <a:cubicBezTo>
                    <a:pt x="50" y="7"/>
                    <a:pt x="50" y="7"/>
                    <a:pt x="50" y="7"/>
                  </a:cubicBezTo>
                  <a:cubicBezTo>
                    <a:pt x="50" y="7"/>
                    <a:pt x="50" y="7"/>
                    <a:pt x="50" y="7"/>
                  </a:cubicBezTo>
                  <a:cubicBezTo>
                    <a:pt x="51" y="6"/>
                    <a:pt x="52" y="4"/>
                    <a:pt x="52" y="2"/>
                  </a:cubicBezTo>
                  <a:cubicBezTo>
                    <a:pt x="52" y="2"/>
                    <a:pt x="51" y="2"/>
                    <a:pt x="50" y="2"/>
                  </a:cubicBezTo>
                  <a:cubicBezTo>
                    <a:pt x="49" y="2"/>
                    <a:pt x="48" y="2"/>
                    <a:pt x="46" y="3"/>
                  </a:cubicBezTo>
                  <a:cubicBezTo>
                    <a:pt x="46" y="3"/>
                    <a:pt x="45" y="3"/>
                    <a:pt x="44" y="3"/>
                  </a:cubicBezTo>
                  <a:cubicBezTo>
                    <a:pt x="43" y="3"/>
                    <a:pt x="43" y="3"/>
                    <a:pt x="43" y="3"/>
                  </a:cubicBezTo>
                  <a:cubicBezTo>
                    <a:pt x="41" y="2"/>
                    <a:pt x="41" y="2"/>
                    <a:pt x="36" y="0"/>
                  </a:cubicBezTo>
                  <a:cubicBezTo>
                    <a:pt x="36" y="0"/>
                    <a:pt x="36" y="0"/>
                    <a:pt x="36" y="1"/>
                  </a:cubicBezTo>
                  <a:cubicBezTo>
                    <a:pt x="35" y="1"/>
                    <a:pt x="35" y="2"/>
                    <a:pt x="36" y="3"/>
                  </a:cubicBezTo>
                  <a:cubicBezTo>
                    <a:pt x="36" y="3"/>
                    <a:pt x="36" y="3"/>
                    <a:pt x="36" y="3"/>
                  </a:cubicBezTo>
                  <a:cubicBezTo>
                    <a:pt x="36" y="3"/>
                    <a:pt x="36" y="3"/>
                    <a:pt x="36" y="3"/>
                  </a:cubicBezTo>
                  <a:cubicBezTo>
                    <a:pt x="36" y="3"/>
                    <a:pt x="36" y="3"/>
                    <a:pt x="36" y="3"/>
                  </a:cubicBezTo>
                  <a:cubicBezTo>
                    <a:pt x="35" y="4"/>
                    <a:pt x="35" y="4"/>
                    <a:pt x="35" y="4"/>
                  </a:cubicBezTo>
                  <a:cubicBezTo>
                    <a:pt x="35" y="4"/>
                    <a:pt x="35" y="4"/>
                    <a:pt x="35" y="4"/>
                  </a:cubicBezTo>
                  <a:cubicBezTo>
                    <a:pt x="35" y="4"/>
                    <a:pt x="35" y="4"/>
                    <a:pt x="35" y="4"/>
                  </a:cubicBezTo>
                  <a:cubicBezTo>
                    <a:pt x="35" y="4"/>
                    <a:pt x="35" y="4"/>
                    <a:pt x="35" y="4"/>
                  </a:cubicBezTo>
                  <a:cubicBezTo>
                    <a:pt x="35" y="4"/>
                    <a:pt x="35" y="5"/>
                    <a:pt x="35" y="5"/>
                  </a:cubicBezTo>
                  <a:cubicBezTo>
                    <a:pt x="35" y="5"/>
                    <a:pt x="35" y="5"/>
                    <a:pt x="35" y="5"/>
                  </a:cubicBezTo>
                  <a:cubicBezTo>
                    <a:pt x="35" y="6"/>
                    <a:pt x="35" y="6"/>
                    <a:pt x="35" y="6"/>
                  </a:cubicBezTo>
                  <a:cubicBezTo>
                    <a:pt x="34" y="7"/>
                    <a:pt x="34" y="7"/>
                    <a:pt x="34" y="7"/>
                  </a:cubicBezTo>
                  <a:cubicBezTo>
                    <a:pt x="34" y="7"/>
                    <a:pt x="34" y="7"/>
                    <a:pt x="34" y="7"/>
                  </a:cubicBezTo>
                  <a:cubicBezTo>
                    <a:pt x="34" y="7"/>
                    <a:pt x="34" y="7"/>
                    <a:pt x="34" y="7"/>
                  </a:cubicBezTo>
                  <a:cubicBezTo>
                    <a:pt x="34" y="6"/>
                    <a:pt x="34" y="6"/>
                    <a:pt x="34" y="6"/>
                  </a:cubicBezTo>
                  <a:cubicBezTo>
                    <a:pt x="33" y="6"/>
                    <a:pt x="33" y="6"/>
                    <a:pt x="32" y="5"/>
                  </a:cubicBezTo>
                  <a:cubicBezTo>
                    <a:pt x="32" y="5"/>
                    <a:pt x="32" y="5"/>
                    <a:pt x="32" y="5"/>
                  </a:cubicBezTo>
                  <a:cubicBezTo>
                    <a:pt x="31" y="5"/>
                    <a:pt x="31" y="5"/>
                    <a:pt x="30" y="5"/>
                  </a:cubicBezTo>
                  <a:cubicBezTo>
                    <a:pt x="30" y="6"/>
                    <a:pt x="30" y="6"/>
                    <a:pt x="30" y="6"/>
                  </a:cubicBezTo>
                  <a:cubicBezTo>
                    <a:pt x="30" y="7"/>
                    <a:pt x="30" y="7"/>
                    <a:pt x="30" y="7"/>
                  </a:cubicBezTo>
                  <a:cubicBezTo>
                    <a:pt x="30" y="7"/>
                    <a:pt x="30" y="8"/>
                    <a:pt x="28" y="9"/>
                  </a:cubicBezTo>
                  <a:cubicBezTo>
                    <a:pt x="27" y="8"/>
                    <a:pt x="27" y="8"/>
                    <a:pt x="27" y="8"/>
                  </a:cubicBezTo>
                  <a:cubicBezTo>
                    <a:pt x="26" y="8"/>
                    <a:pt x="26" y="9"/>
                    <a:pt x="26" y="9"/>
                  </a:cubicBezTo>
                  <a:cubicBezTo>
                    <a:pt x="26" y="10"/>
                    <a:pt x="26" y="10"/>
                    <a:pt x="28" y="10"/>
                  </a:cubicBezTo>
                  <a:cubicBezTo>
                    <a:pt x="29" y="10"/>
                    <a:pt x="29" y="11"/>
                    <a:pt x="30" y="11"/>
                  </a:cubicBezTo>
                  <a:cubicBezTo>
                    <a:pt x="30" y="11"/>
                    <a:pt x="30" y="11"/>
                    <a:pt x="30" y="11"/>
                  </a:cubicBezTo>
                  <a:cubicBezTo>
                    <a:pt x="31" y="11"/>
                    <a:pt x="31" y="11"/>
                    <a:pt x="31" y="11"/>
                  </a:cubicBezTo>
                  <a:cubicBezTo>
                    <a:pt x="32" y="11"/>
                    <a:pt x="32" y="11"/>
                    <a:pt x="32" y="11"/>
                  </a:cubicBezTo>
                  <a:cubicBezTo>
                    <a:pt x="33" y="11"/>
                    <a:pt x="33" y="11"/>
                    <a:pt x="33" y="11"/>
                  </a:cubicBezTo>
                  <a:cubicBezTo>
                    <a:pt x="33" y="12"/>
                    <a:pt x="33" y="12"/>
                    <a:pt x="33" y="12"/>
                  </a:cubicBezTo>
                  <a:cubicBezTo>
                    <a:pt x="31" y="12"/>
                    <a:pt x="31" y="12"/>
                    <a:pt x="31" y="12"/>
                  </a:cubicBezTo>
                  <a:cubicBezTo>
                    <a:pt x="31" y="12"/>
                    <a:pt x="31" y="13"/>
                    <a:pt x="30" y="13"/>
                  </a:cubicBezTo>
                  <a:cubicBezTo>
                    <a:pt x="30" y="14"/>
                    <a:pt x="30" y="14"/>
                    <a:pt x="30" y="14"/>
                  </a:cubicBezTo>
                  <a:cubicBezTo>
                    <a:pt x="29" y="15"/>
                    <a:pt x="29" y="15"/>
                    <a:pt x="29" y="15"/>
                  </a:cubicBezTo>
                  <a:cubicBezTo>
                    <a:pt x="29" y="14"/>
                    <a:pt x="29" y="14"/>
                    <a:pt x="29" y="14"/>
                  </a:cubicBezTo>
                  <a:cubicBezTo>
                    <a:pt x="28" y="14"/>
                    <a:pt x="27" y="14"/>
                    <a:pt x="26" y="14"/>
                  </a:cubicBezTo>
                  <a:cubicBezTo>
                    <a:pt x="24" y="13"/>
                    <a:pt x="24" y="13"/>
                    <a:pt x="24" y="13"/>
                  </a:cubicBezTo>
                  <a:cubicBezTo>
                    <a:pt x="22" y="13"/>
                    <a:pt x="18" y="12"/>
                    <a:pt x="15" y="11"/>
                  </a:cubicBezTo>
                  <a:cubicBezTo>
                    <a:pt x="15" y="11"/>
                    <a:pt x="14" y="11"/>
                    <a:pt x="13" y="11"/>
                  </a:cubicBezTo>
                  <a:cubicBezTo>
                    <a:pt x="12" y="10"/>
                    <a:pt x="12" y="10"/>
                    <a:pt x="12" y="10"/>
                  </a:cubicBezTo>
                  <a:cubicBezTo>
                    <a:pt x="11" y="11"/>
                    <a:pt x="11" y="11"/>
                    <a:pt x="11" y="11"/>
                  </a:cubicBezTo>
                  <a:cubicBezTo>
                    <a:pt x="12" y="11"/>
                    <a:pt x="12" y="12"/>
                    <a:pt x="13" y="12"/>
                  </a:cubicBezTo>
                  <a:cubicBezTo>
                    <a:pt x="13" y="12"/>
                    <a:pt x="13" y="12"/>
                    <a:pt x="13" y="12"/>
                  </a:cubicBezTo>
                  <a:cubicBezTo>
                    <a:pt x="14" y="13"/>
                    <a:pt x="14" y="15"/>
                    <a:pt x="16" y="16"/>
                  </a:cubicBezTo>
                  <a:cubicBezTo>
                    <a:pt x="17" y="16"/>
                    <a:pt x="18" y="16"/>
                    <a:pt x="20" y="16"/>
                  </a:cubicBezTo>
                  <a:cubicBezTo>
                    <a:pt x="23" y="16"/>
                    <a:pt x="28" y="17"/>
                    <a:pt x="31" y="19"/>
                  </a:cubicBezTo>
                  <a:cubicBezTo>
                    <a:pt x="32" y="20"/>
                    <a:pt x="32" y="20"/>
                    <a:pt x="32" y="20"/>
                  </a:cubicBezTo>
                  <a:cubicBezTo>
                    <a:pt x="32" y="20"/>
                    <a:pt x="32" y="20"/>
                    <a:pt x="32" y="20"/>
                  </a:cubicBezTo>
                  <a:cubicBezTo>
                    <a:pt x="32" y="20"/>
                    <a:pt x="32" y="20"/>
                    <a:pt x="32" y="20"/>
                  </a:cubicBezTo>
                  <a:cubicBezTo>
                    <a:pt x="32" y="20"/>
                    <a:pt x="32" y="20"/>
                    <a:pt x="32" y="20"/>
                  </a:cubicBezTo>
                  <a:cubicBezTo>
                    <a:pt x="31" y="20"/>
                    <a:pt x="31" y="20"/>
                    <a:pt x="31" y="20"/>
                  </a:cubicBezTo>
                  <a:cubicBezTo>
                    <a:pt x="30" y="20"/>
                    <a:pt x="30" y="21"/>
                    <a:pt x="30" y="21"/>
                  </a:cubicBezTo>
                  <a:cubicBezTo>
                    <a:pt x="29" y="21"/>
                    <a:pt x="29" y="21"/>
                    <a:pt x="29" y="21"/>
                  </a:cubicBezTo>
                  <a:cubicBezTo>
                    <a:pt x="26" y="20"/>
                    <a:pt x="26" y="20"/>
                    <a:pt x="24" y="20"/>
                  </a:cubicBezTo>
                  <a:cubicBezTo>
                    <a:pt x="23" y="19"/>
                    <a:pt x="22" y="18"/>
                    <a:pt x="21" y="18"/>
                  </a:cubicBezTo>
                  <a:cubicBezTo>
                    <a:pt x="21" y="18"/>
                    <a:pt x="20" y="19"/>
                    <a:pt x="19" y="19"/>
                  </a:cubicBezTo>
                  <a:cubicBezTo>
                    <a:pt x="19" y="19"/>
                    <a:pt x="19" y="19"/>
                    <a:pt x="19" y="19"/>
                  </a:cubicBezTo>
                  <a:cubicBezTo>
                    <a:pt x="19" y="19"/>
                    <a:pt x="19" y="19"/>
                    <a:pt x="19" y="19"/>
                  </a:cubicBezTo>
                  <a:cubicBezTo>
                    <a:pt x="19" y="20"/>
                    <a:pt x="19" y="20"/>
                    <a:pt x="19" y="20"/>
                  </a:cubicBezTo>
                  <a:cubicBezTo>
                    <a:pt x="18" y="19"/>
                    <a:pt x="18" y="19"/>
                    <a:pt x="18" y="19"/>
                  </a:cubicBezTo>
                  <a:cubicBezTo>
                    <a:pt x="18" y="19"/>
                    <a:pt x="18" y="19"/>
                    <a:pt x="17" y="19"/>
                  </a:cubicBezTo>
                  <a:cubicBezTo>
                    <a:pt x="16" y="19"/>
                    <a:pt x="15" y="18"/>
                    <a:pt x="14" y="18"/>
                  </a:cubicBezTo>
                  <a:cubicBezTo>
                    <a:pt x="10" y="17"/>
                    <a:pt x="7" y="16"/>
                    <a:pt x="4" y="14"/>
                  </a:cubicBezTo>
                  <a:cubicBezTo>
                    <a:pt x="3" y="13"/>
                    <a:pt x="3" y="13"/>
                    <a:pt x="2" y="12"/>
                  </a:cubicBezTo>
                  <a:cubicBezTo>
                    <a:pt x="2" y="12"/>
                    <a:pt x="2" y="12"/>
                    <a:pt x="2" y="12"/>
                  </a:cubicBezTo>
                  <a:cubicBezTo>
                    <a:pt x="2" y="12"/>
                    <a:pt x="2" y="12"/>
                    <a:pt x="2" y="12"/>
                  </a:cubicBezTo>
                  <a:cubicBezTo>
                    <a:pt x="2" y="11"/>
                    <a:pt x="2" y="11"/>
                    <a:pt x="2" y="11"/>
                  </a:cubicBezTo>
                  <a:cubicBezTo>
                    <a:pt x="1" y="11"/>
                    <a:pt x="1" y="12"/>
                    <a:pt x="0" y="12"/>
                  </a:cubicBezTo>
                  <a:cubicBezTo>
                    <a:pt x="0" y="14"/>
                    <a:pt x="2" y="19"/>
                    <a:pt x="3" y="20"/>
                  </a:cubicBezTo>
                  <a:cubicBezTo>
                    <a:pt x="4" y="20"/>
                    <a:pt x="5" y="21"/>
                    <a:pt x="6" y="21"/>
                  </a:cubicBezTo>
                  <a:cubicBezTo>
                    <a:pt x="8" y="21"/>
                    <a:pt x="11" y="22"/>
                    <a:pt x="12" y="23"/>
                  </a:cubicBezTo>
                  <a:cubicBezTo>
                    <a:pt x="13" y="23"/>
                    <a:pt x="13" y="23"/>
                    <a:pt x="13" y="23"/>
                  </a:cubicBezTo>
                  <a:cubicBezTo>
                    <a:pt x="13" y="23"/>
                    <a:pt x="13" y="23"/>
                    <a:pt x="13" y="23"/>
                  </a:cubicBezTo>
                  <a:cubicBezTo>
                    <a:pt x="13" y="23"/>
                    <a:pt x="13" y="23"/>
                    <a:pt x="13" y="23"/>
                  </a:cubicBezTo>
                  <a:cubicBezTo>
                    <a:pt x="13" y="24"/>
                    <a:pt x="13" y="24"/>
                    <a:pt x="13" y="24"/>
                  </a:cubicBezTo>
                  <a:cubicBezTo>
                    <a:pt x="12" y="25"/>
                    <a:pt x="11" y="26"/>
                    <a:pt x="10" y="26"/>
                  </a:cubicBezTo>
                  <a:cubicBezTo>
                    <a:pt x="10" y="27"/>
                    <a:pt x="10" y="27"/>
                    <a:pt x="10" y="27"/>
                  </a:cubicBezTo>
                  <a:cubicBezTo>
                    <a:pt x="10" y="27"/>
                    <a:pt x="9" y="27"/>
                    <a:pt x="9" y="27"/>
                  </a:cubicBezTo>
                  <a:cubicBezTo>
                    <a:pt x="9" y="27"/>
                    <a:pt x="9" y="27"/>
                    <a:pt x="9" y="27"/>
                  </a:cubicBezTo>
                  <a:cubicBezTo>
                    <a:pt x="9" y="28"/>
                    <a:pt x="8" y="28"/>
                    <a:pt x="8" y="28"/>
                  </a:cubicBezTo>
                  <a:cubicBezTo>
                    <a:pt x="7" y="28"/>
                    <a:pt x="5" y="27"/>
                    <a:pt x="4" y="26"/>
                  </a:cubicBezTo>
                  <a:cubicBezTo>
                    <a:pt x="4" y="26"/>
                    <a:pt x="3" y="26"/>
                    <a:pt x="3" y="26"/>
                  </a:cubicBezTo>
                  <a:cubicBezTo>
                    <a:pt x="3" y="26"/>
                    <a:pt x="3" y="26"/>
                    <a:pt x="3" y="26"/>
                  </a:cubicBezTo>
                  <a:cubicBezTo>
                    <a:pt x="4" y="29"/>
                    <a:pt x="6" y="31"/>
                    <a:pt x="9" y="33"/>
                  </a:cubicBezTo>
                  <a:cubicBezTo>
                    <a:pt x="9" y="34"/>
                    <a:pt x="9" y="34"/>
                    <a:pt x="9" y="34"/>
                  </a:cubicBezTo>
                  <a:cubicBezTo>
                    <a:pt x="10" y="34"/>
                    <a:pt x="10" y="34"/>
                    <a:pt x="10" y="34"/>
                  </a:cubicBezTo>
                  <a:cubicBezTo>
                    <a:pt x="10" y="34"/>
                    <a:pt x="10" y="34"/>
                    <a:pt x="10" y="34"/>
                  </a:cubicBezTo>
                  <a:cubicBezTo>
                    <a:pt x="12" y="34"/>
                    <a:pt x="15" y="31"/>
                    <a:pt x="16" y="29"/>
                  </a:cubicBezTo>
                  <a:cubicBezTo>
                    <a:pt x="16" y="29"/>
                    <a:pt x="17" y="28"/>
                    <a:pt x="17" y="28"/>
                  </a:cubicBezTo>
                  <a:cubicBezTo>
                    <a:pt x="18" y="28"/>
                    <a:pt x="18" y="28"/>
                    <a:pt x="18" y="28"/>
                  </a:cubicBezTo>
                  <a:cubicBezTo>
                    <a:pt x="19" y="27"/>
                    <a:pt x="19" y="27"/>
                    <a:pt x="19" y="27"/>
                  </a:cubicBezTo>
                  <a:cubicBezTo>
                    <a:pt x="19" y="27"/>
                    <a:pt x="19" y="27"/>
                    <a:pt x="19" y="27"/>
                  </a:cubicBezTo>
                  <a:cubicBezTo>
                    <a:pt x="21" y="27"/>
                    <a:pt x="22" y="27"/>
                    <a:pt x="23" y="28"/>
                  </a:cubicBezTo>
                  <a:cubicBezTo>
                    <a:pt x="24" y="28"/>
                    <a:pt x="25" y="26"/>
                    <a:pt x="25" y="25"/>
                  </a:cubicBezTo>
                  <a:cubicBezTo>
                    <a:pt x="25" y="25"/>
                    <a:pt x="25" y="25"/>
                    <a:pt x="25" y="25"/>
                  </a:cubicBezTo>
                  <a:cubicBezTo>
                    <a:pt x="24" y="24"/>
                    <a:pt x="23" y="23"/>
                    <a:pt x="22" y="23"/>
                  </a:cubicBezTo>
                  <a:cubicBezTo>
                    <a:pt x="22" y="23"/>
                    <a:pt x="22" y="23"/>
                    <a:pt x="22" y="23"/>
                  </a:cubicBezTo>
                  <a:cubicBezTo>
                    <a:pt x="22" y="22"/>
                    <a:pt x="22" y="22"/>
                    <a:pt x="22" y="22"/>
                  </a:cubicBezTo>
                  <a:cubicBezTo>
                    <a:pt x="23" y="21"/>
                    <a:pt x="23" y="21"/>
                    <a:pt x="23" y="21"/>
                  </a:cubicBezTo>
                  <a:cubicBezTo>
                    <a:pt x="23" y="20"/>
                    <a:pt x="23" y="20"/>
                    <a:pt x="23" y="20"/>
                  </a:cubicBezTo>
                  <a:cubicBezTo>
                    <a:pt x="24" y="20"/>
                    <a:pt x="24" y="20"/>
                    <a:pt x="24" y="20"/>
                  </a:cubicBezTo>
                  <a:cubicBezTo>
                    <a:pt x="26" y="21"/>
                    <a:pt x="28" y="22"/>
                    <a:pt x="30" y="22"/>
                  </a:cubicBezTo>
                  <a:cubicBezTo>
                    <a:pt x="32" y="23"/>
                    <a:pt x="32" y="23"/>
                    <a:pt x="32" y="23"/>
                  </a:cubicBezTo>
                  <a:cubicBezTo>
                    <a:pt x="33" y="23"/>
                    <a:pt x="33" y="23"/>
                    <a:pt x="33" y="23"/>
                  </a:cubicBezTo>
                  <a:cubicBezTo>
                    <a:pt x="34" y="24"/>
                    <a:pt x="35" y="25"/>
                    <a:pt x="36" y="25"/>
                  </a:cubicBezTo>
                  <a:cubicBezTo>
                    <a:pt x="36" y="25"/>
                    <a:pt x="37" y="25"/>
                    <a:pt x="37" y="25"/>
                  </a:cubicBezTo>
                  <a:cubicBezTo>
                    <a:pt x="38" y="23"/>
                    <a:pt x="39" y="22"/>
                    <a:pt x="39" y="21"/>
                  </a:cubicBezTo>
                  <a:cubicBezTo>
                    <a:pt x="39" y="21"/>
                    <a:pt x="39" y="21"/>
                    <a:pt x="39" y="21"/>
                  </a:cubicBezTo>
                  <a:cubicBezTo>
                    <a:pt x="39" y="21"/>
                    <a:pt x="40" y="21"/>
                    <a:pt x="40" y="21"/>
                  </a:cubicBezTo>
                  <a:cubicBezTo>
                    <a:pt x="39" y="21"/>
                    <a:pt x="39" y="21"/>
                    <a:pt x="39" y="21"/>
                  </a:cubicBezTo>
                  <a:cubicBezTo>
                    <a:pt x="39" y="20"/>
                    <a:pt x="39" y="20"/>
                    <a:pt x="39" y="20"/>
                  </a:cubicBezTo>
                  <a:cubicBezTo>
                    <a:pt x="39" y="20"/>
                    <a:pt x="40" y="20"/>
                    <a:pt x="40" y="20"/>
                  </a:cubicBezTo>
                  <a:cubicBezTo>
                    <a:pt x="43" y="19"/>
                    <a:pt x="47" y="17"/>
                    <a:pt x="50" y="16"/>
                  </a:cubicBezTo>
                  <a:cubicBezTo>
                    <a:pt x="51" y="15"/>
                    <a:pt x="52" y="15"/>
                    <a:pt x="51" y="14"/>
                  </a:cubicBezTo>
                  <a:cubicBezTo>
                    <a:pt x="51" y="13"/>
                    <a:pt x="51" y="13"/>
                    <a:pt x="51" y="13"/>
                  </a:cubicBezTo>
                  <a:moveTo>
                    <a:pt x="37" y="15"/>
                  </a:moveTo>
                  <a:cubicBezTo>
                    <a:pt x="38" y="14"/>
                    <a:pt x="38" y="14"/>
                    <a:pt x="38" y="14"/>
                  </a:cubicBezTo>
                  <a:cubicBezTo>
                    <a:pt x="39" y="13"/>
                    <a:pt x="39" y="13"/>
                    <a:pt x="39" y="13"/>
                  </a:cubicBezTo>
                  <a:cubicBezTo>
                    <a:pt x="39" y="13"/>
                    <a:pt x="39" y="12"/>
                    <a:pt x="38" y="12"/>
                  </a:cubicBezTo>
                  <a:cubicBezTo>
                    <a:pt x="38" y="12"/>
                    <a:pt x="38" y="12"/>
                    <a:pt x="38" y="12"/>
                  </a:cubicBezTo>
                  <a:cubicBezTo>
                    <a:pt x="38" y="12"/>
                    <a:pt x="38" y="12"/>
                    <a:pt x="38" y="12"/>
                  </a:cubicBezTo>
                  <a:cubicBezTo>
                    <a:pt x="37" y="12"/>
                    <a:pt x="37" y="12"/>
                    <a:pt x="37" y="12"/>
                  </a:cubicBezTo>
                  <a:cubicBezTo>
                    <a:pt x="36" y="11"/>
                    <a:pt x="36" y="11"/>
                    <a:pt x="36" y="11"/>
                  </a:cubicBezTo>
                  <a:cubicBezTo>
                    <a:pt x="36" y="11"/>
                    <a:pt x="36" y="11"/>
                    <a:pt x="36" y="11"/>
                  </a:cubicBezTo>
                  <a:cubicBezTo>
                    <a:pt x="37" y="10"/>
                    <a:pt x="37" y="10"/>
                    <a:pt x="37" y="10"/>
                  </a:cubicBezTo>
                  <a:cubicBezTo>
                    <a:pt x="36" y="10"/>
                    <a:pt x="36" y="10"/>
                    <a:pt x="36" y="10"/>
                  </a:cubicBezTo>
                  <a:cubicBezTo>
                    <a:pt x="37" y="10"/>
                    <a:pt x="37" y="10"/>
                    <a:pt x="37" y="10"/>
                  </a:cubicBezTo>
                  <a:cubicBezTo>
                    <a:pt x="40" y="9"/>
                    <a:pt x="40" y="9"/>
                    <a:pt x="40" y="9"/>
                  </a:cubicBezTo>
                  <a:cubicBezTo>
                    <a:pt x="40" y="9"/>
                    <a:pt x="40" y="9"/>
                    <a:pt x="40" y="9"/>
                  </a:cubicBezTo>
                  <a:cubicBezTo>
                    <a:pt x="41" y="9"/>
                    <a:pt x="41" y="9"/>
                    <a:pt x="41" y="9"/>
                  </a:cubicBezTo>
                  <a:cubicBezTo>
                    <a:pt x="41" y="10"/>
                    <a:pt x="43" y="11"/>
                    <a:pt x="43" y="13"/>
                  </a:cubicBezTo>
                  <a:cubicBezTo>
                    <a:pt x="43" y="14"/>
                    <a:pt x="43" y="14"/>
                    <a:pt x="43" y="14"/>
                  </a:cubicBezTo>
                  <a:cubicBezTo>
                    <a:pt x="42" y="15"/>
                    <a:pt x="40" y="16"/>
                    <a:pt x="38" y="16"/>
                  </a:cubicBezTo>
                  <a:cubicBezTo>
                    <a:pt x="38" y="16"/>
                    <a:pt x="38" y="16"/>
                    <a:pt x="38" y="16"/>
                  </a:cubicBezTo>
                  <a:cubicBezTo>
                    <a:pt x="38" y="15"/>
                    <a:pt x="38" y="15"/>
                    <a:pt x="38" y="15"/>
                  </a:cubicBezTo>
                  <a:cubicBezTo>
                    <a:pt x="37" y="15"/>
                    <a:pt x="37" y="15"/>
                    <a:pt x="37" y="15"/>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8" name="Freeform 138"/>
            <p:cNvSpPr/>
            <p:nvPr userDrawn="1"/>
          </p:nvSpPr>
          <p:spPr bwMode="auto">
            <a:xfrm>
              <a:off x="1239" y="750"/>
              <a:ext cx="10" cy="19"/>
            </a:xfrm>
            <a:custGeom>
              <a:avLst/>
              <a:gdLst>
                <a:gd name="T0" fmla="*/ 2 w 8"/>
                <a:gd name="T1" fmla="*/ 15 h 15"/>
                <a:gd name="T2" fmla="*/ 0 w 8"/>
                <a:gd name="T3" fmla="*/ 14 h 15"/>
                <a:gd name="T4" fmla="*/ 2 w 8"/>
                <a:gd name="T5" fmla="*/ 9 h 15"/>
                <a:gd name="T6" fmla="*/ 3 w 8"/>
                <a:gd name="T7" fmla="*/ 8 h 15"/>
                <a:gd name="T8" fmla="*/ 3 w 8"/>
                <a:gd name="T9" fmla="*/ 8 h 15"/>
                <a:gd name="T10" fmla="*/ 3 w 8"/>
                <a:gd name="T11" fmla="*/ 7 h 15"/>
                <a:gd name="T12" fmla="*/ 4 w 8"/>
                <a:gd name="T13" fmla="*/ 5 h 15"/>
                <a:gd name="T14" fmla="*/ 5 w 8"/>
                <a:gd name="T15" fmla="*/ 4 h 15"/>
                <a:gd name="T16" fmla="*/ 7 w 8"/>
                <a:gd name="T17" fmla="*/ 0 h 15"/>
                <a:gd name="T18" fmla="*/ 8 w 8"/>
                <a:gd name="T19" fmla="*/ 1 h 15"/>
                <a:gd name="T20" fmla="*/ 8 w 8"/>
                <a:gd name="T21" fmla="*/ 2 h 15"/>
                <a:gd name="T22" fmla="*/ 8 w 8"/>
                <a:gd name="T23" fmla="*/ 2 h 15"/>
                <a:gd name="T24" fmla="*/ 8 w 8"/>
                <a:gd name="T25" fmla="*/ 3 h 15"/>
                <a:gd name="T26" fmla="*/ 8 w 8"/>
                <a:gd name="T27" fmla="*/ 7 h 15"/>
                <a:gd name="T28" fmla="*/ 8 w 8"/>
                <a:gd name="T29" fmla="*/ 8 h 15"/>
                <a:gd name="T30" fmla="*/ 8 w 8"/>
                <a:gd name="T31" fmla="*/ 9 h 15"/>
                <a:gd name="T32" fmla="*/ 6 w 8"/>
                <a:gd name="T33" fmla="*/ 13 h 15"/>
                <a:gd name="T34" fmla="*/ 5 w 8"/>
                <a:gd name="T35" fmla="*/ 14 h 15"/>
                <a:gd name="T36" fmla="*/ 5 w 8"/>
                <a:gd name="T37" fmla="*/ 14 h 15"/>
                <a:gd name="T38" fmla="*/ 3 w 8"/>
                <a:gd name="T39" fmla="*/ 15 h 15"/>
                <a:gd name="T40" fmla="*/ 2 w 8"/>
                <a:gd name="T41"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5">
                  <a:moveTo>
                    <a:pt x="2" y="15"/>
                  </a:moveTo>
                  <a:cubicBezTo>
                    <a:pt x="2" y="15"/>
                    <a:pt x="1" y="14"/>
                    <a:pt x="0" y="14"/>
                  </a:cubicBezTo>
                  <a:cubicBezTo>
                    <a:pt x="0" y="12"/>
                    <a:pt x="1" y="11"/>
                    <a:pt x="2" y="9"/>
                  </a:cubicBezTo>
                  <a:cubicBezTo>
                    <a:pt x="2" y="9"/>
                    <a:pt x="3" y="8"/>
                    <a:pt x="3" y="8"/>
                  </a:cubicBezTo>
                  <a:cubicBezTo>
                    <a:pt x="3" y="8"/>
                    <a:pt x="3" y="8"/>
                    <a:pt x="3" y="8"/>
                  </a:cubicBezTo>
                  <a:cubicBezTo>
                    <a:pt x="3" y="7"/>
                    <a:pt x="3" y="7"/>
                    <a:pt x="3" y="7"/>
                  </a:cubicBezTo>
                  <a:cubicBezTo>
                    <a:pt x="4" y="7"/>
                    <a:pt x="4" y="6"/>
                    <a:pt x="4" y="5"/>
                  </a:cubicBezTo>
                  <a:cubicBezTo>
                    <a:pt x="4" y="5"/>
                    <a:pt x="4" y="4"/>
                    <a:pt x="5" y="4"/>
                  </a:cubicBezTo>
                  <a:cubicBezTo>
                    <a:pt x="5" y="2"/>
                    <a:pt x="6" y="0"/>
                    <a:pt x="7" y="0"/>
                  </a:cubicBezTo>
                  <a:cubicBezTo>
                    <a:pt x="7" y="0"/>
                    <a:pt x="8" y="0"/>
                    <a:pt x="8" y="1"/>
                  </a:cubicBezTo>
                  <a:cubicBezTo>
                    <a:pt x="8" y="1"/>
                    <a:pt x="8" y="1"/>
                    <a:pt x="8" y="2"/>
                  </a:cubicBezTo>
                  <a:cubicBezTo>
                    <a:pt x="8" y="2"/>
                    <a:pt x="8" y="2"/>
                    <a:pt x="8" y="2"/>
                  </a:cubicBezTo>
                  <a:cubicBezTo>
                    <a:pt x="8" y="3"/>
                    <a:pt x="8" y="3"/>
                    <a:pt x="8" y="3"/>
                  </a:cubicBezTo>
                  <a:cubicBezTo>
                    <a:pt x="8" y="5"/>
                    <a:pt x="8" y="6"/>
                    <a:pt x="8" y="7"/>
                  </a:cubicBezTo>
                  <a:cubicBezTo>
                    <a:pt x="8" y="8"/>
                    <a:pt x="8" y="8"/>
                    <a:pt x="8" y="8"/>
                  </a:cubicBezTo>
                  <a:cubicBezTo>
                    <a:pt x="8" y="8"/>
                    <a:pt x="8" y="9"/>
                    <a:pt x="8" y="9"/>
                  </a:cubicBezTo>
                  <a:cubicBezTo>
                    <a:pt x="7" y="11"/>
                    <a:pt x="7" y="12"/>
                    <a:pt x="6" y="13"/>
                  </a:cubicBezTo>
                  <a:cubicBezTo>
                    <a:pt x="5" y="14"/>
                    <a:pt x="5" y="14"/>
                    <a:pt x="5" y="14"/>
                  </a:cubicBezTo>
                  <a:cubicBezTo>
                    <a:pt x="5" y="14"/>
                    <a:pt x="5" y="14"/>
                    <a:pt x="5" y="14"/>
                  </a:cubicBezTo>
                  <a:cubicBezTo>
                    <a:pt x="4" y="14"/>
                    <a:pt x="3" y="15"/>
                    <a:pt x="3" y="15"/>
                  </a:cubicBezTo>
                  <a:lnTo>
                    <a:pt x="2" y="15"/>
                  </a:ln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69" name="Freeform 139"/>
            <p:cNvSpPr/>
            <p:nvPr userDrawn="1"/>
          </p:nvSpPr>
          <p:spPr bwMode="auto">
            <a:xfrm>
              <a:off x="1239" y="750"/>
              <a:ext cx="10" cy="19"/>
            </a:xfrm>
            <a:custGeom>
              <a:avLst/>
              <a:gdLst>
                <a:gd name="T0" fmla="*/ 2 w 8"/>
                <a:gd name="T1" fmla="*/ 15 h 15"/>
                <a:gd name="T2" fmla="*/ 3 w 8"/>
                <a:gd name="T3" fmla="*/ 15 h 15"/>
                <a:gd name="T4" fmla="*/ 5 w 8"/>
                <a:gd name="T5" fmla="*/ 14 h 15"/>
                <a:gd name="T6" fmla="*/ 5 w 8"/>
                <a:gd name="T7" fmla="*/ 14 h 15"/>
                <a:gd name="T8" fmla="*/ 6 w 8"/>
                <a:gd name="T9" fmla="*/ 13 h 15"/>
                <a:gd name="T10" fmla="*/ 8 w 8"/>
                <a:gd name="T11" fmla="*/ 9 h 15"/>
                <a:gd name="T12" fmla="*/ 8 w 8"/>
                <a:gd name="T13" fmla="*/ 8 h 15"/>
                <a:gd name="T14" fmla="*/ 8 w 8"/>
                <a:gd name="T15" fmla="*/ 7 h 15"/>
                <a:gd name="T16" fmla="*/ 8 w 8"/>
                <a:gd name="T17" fmla="*/ 3 h 15"/>
                <a:gd name="T18" fmla="*/ 8 w 8"/>
                <a:gd name="T19" fmla="*/ 2 h 15"/>
                <a:gd name="T20" fmla="*/ 8 w 8"/>
                <a:gd name="T21" fmla="*/ 2 h 15"/>
                <a:gd name="T22" fmla="*/ 8 w 8"/>
                <a:gd name="T23" fmla="*/ 2 h 15"/>
                <a:gd name="T24" fmla="*/ 8 w 8"/>
                <a:gd name="T25" fmla="*/ 1 h 15"/>
                <a:gd name="T26" fmla="*/ 7 w 8"/>
                <a:gd name="T27" fmla="*/ 0 h 15"/>
                <a:gd name="T28" fmla="*/ 5 w 8"/>
                <a:gd name="T29" fmla="*/ 4 h 15"/>
                <a:gd name="T30" fmla="*/ 4 w 8"/>
                <a:gd name="T31" fmla="*/ 5 h 15"/>
                <a:gd name="T32" fmla="*/ 3 w 8"/>
                <a:gd name="T33" fmla="*/ 7 h 15"/>
                <a:gd name="T34" fmla="*/ 3 w 8"/>
                <a:gd name="T35" fmla="*/ 8 h 15"/>
                <a:gd name="T36" fmla="*/ 3 w 8"/>
                <a:gd name="T37" fmla="*/ 8 h 15"/>
                <a:gd name="T38" fmla="*/ 2 w 8"/>
                <a:gd name="T39" fmla="*/ 9 h 15"/>
                <a:gd name="T40" fmla="*/ 0 w 8"/>
                <a:gd name="T41" fmla="*/ 14 h 15"/>
                <a:gd name="T42" fmla="*/ 2 w 8"/>
                <a:gd name="T43"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 h="15">
                  <a:moveTo>
                    <a:pt x="2" y="15"/>
                  </a:moveTo>
                  <a:cubicBezTo>
                    <a:pt x="3" y="15"/>
                    <a:pt x="3" y="15"/>
                    <a:pt x="3" y="15"/>
                  </a:cubicBezTo>
                  <a:cubicBezTo>
                    <a:pt x="3" y="15"/>
                    <a:pt x="4" y="14"/>
                    <a:pt x="5" y="14"/>
                  </a:cubicBezTo>
                  <a:cubicBezTo>
                    <a:pt x="5" y="14"/>
                    <a:pt x="5" y="14"/>
                    <a:pt x="5" y="14"/>
                  </a:cubicBezTo>
                  <a:cubicBezTo>
                    <a:pt x="6" y="13"/>
                    <a:pt x="6" y="13"/>
                    <a:pt x="6" y="13"/>
                  </a:cubicBezTo>
                  <a:cubicBezTo>
                    <a:pt x="7" y="12"/>
                    <a:pt x="7" y="10"/>
                    <a:pt x="8" y="9"/>
                  </a:cubicBezTo>
                  <a:cubicBezTo>
                    <a:pt x="8" y="9"/>
                    <a:pt x="8" y="8"/>
                    <a:pt x="8" y="8"/>
                  </a:cubicBezTo>
                  <a:cubicBezTo>
                    <a:pt x="8" y="7"/>
                    <a:pt x="8" y="7"/>
                    <a:pt x="8" y="7"/>
                  </a:cubicBezTo>
                  <a:cubicBezTo>
                    <a:pt x="8" y="6"/>
                    <a:pt x="8" y="5"/>
                    <a:pt x="8" y="3"/>
                  </a:cubicBezTo>
                  <a:cubicBezTo>
                    <a:pt x="8" y="3"/>
                    <a:pt x="8" y="3"/>
                    <a:pt x="8" y="2"/>
                  </a:cubicBezTo>
                  <a:cubicBezTo>
                    <a:pt x="8" y="2"/>
                    <a:pt x="8" y="2"/>
                    <a:pt x="8" y="2"/>
                  </a:cubicBezTo>
                  <a:cubicBezTo>
                    <a:pt x="8" y="2"/>
                    <a:pt x="8" y="2"/>
                    <a:pt x="8" y="2"/>
                  </a:cubicBezTo>
                  <a:cubicBezTo>
                    <a:pt x="8" y="1"/>
                    <a:pt x="8" y="1"/>
                    <a:pt x="8" y="1"/>
                  </a:cubicBezTo>
                  <a:cubicBezTo>
                    <a:pt x="8" y="0"/>
                    <a:pt x="7" y="0"/>
                    <a:pt x="7" y="0"/>
                  </a:cubicBezTo>
                  <a:cubicBezTo>
                    <a:pt x="6" y="0"/>
                    <a:pt x="5" y="2"/>
                    <a:pt x="5" y="4"/>
                  </a:cubicBezTo>
                  <a:cubicBezTo>
                    <a:pt x="5" y="4"/>
                    <a:pt x="4" y="5"/>
                    <a:pt x="4" y="5"/>
                  </a:cubicBezTo>
                  <a:cubicBezTo>
                    <a:pt x="4" y="6"/>
                    <a:pt x="4" y="7"/>
                    <a:pt x="3" y="7"/>
                  </a:cubicBezTo>
                  <a:cubicBezTo>
                    <a:pt x="3" y="8"/>
                    <a:pt x="3" y="8"/>
                    <a:pt x="3" y="8"/>
                  </a:cubicBezTo>
                  <a:cubicBezTo>
                    <a:pt x="3" y="8"/>
                    <a:pt x="3" y="8"/>
                    <a:pt x="3" y="8"/>
                  </a:cubicBezTo>
                  <a:cubicBezTo>
                    <a:pt x="3" y="8"/>
                    <a:pt x="2" y="9"/>
                    <a:pt x="2" y="9"/>
                  </a:cubicBezTo>
                  <a:cubicBezTo>
                    <a:pt x="1" y="11"/>
                    <a:pt x="0" y="12"/>
                    <a:pt x="0" y="14"/>
                  </a:cubicBezTo>
                  <a:cubicBezTo>
                    <a:pt x="1" y="14"/>
                    <a:pt x="2" y="15"/>
                    <a:pt x="2" y="15"/>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70" name="Freeform 140"/>
            <p:cNvSpPr/>
            <p:nvPr userDrawn="1"/>
          </p:nvSpPr>
          <p:spPr bwMode="auto">
            <a:xfrm>
              <a:off x="1229" y="757"/>
              <a:ext cx="7" cy="9"/>
            </a:xfrm>
            <a:custGeom>
              <a:avLst/>
              <a:gdLst>
                <a:gd name="T0" fmla="*/ 3 w 6"/>
                <a:gd name="T1" fmla="*/ 7 h 7"/>
                <a:gd name="T2" fmla="*/ 1 w 6"/>
                <a:gd name="T3" fmla="*/ 6 h 7"/>
                <a:gd name="T4" fmla="*/ 5 w 6"/>
                <a:gd name="T5" fmla="*/ 0 h 7"/>
                <a:gd name="T6" fmla="*/ 6 w 6"/>
                <a:gd name="T7" fmla="*/ 1 h 7"/>
                <a:gd name="T8" fmla="*/ 5 w 6"/>
                <a:gd name="T9" fmla="*/ 5 h 7"/>
                <a:gd name="T10" fmla="*/ 3 w 6"/>
                <a:gd name="T11" fmla="*/ 7 h 7"/>
              </a:gdLst>
              <a:ahLst/>
              <a:cxnLst>
                <a:cxn ang="0">
                  <a:pos x="T0" y="T1"/>
                </a:cxn>
                <a:cxn ang="0">
                  <a:pos x="T2" y="T3"/>
                </a:cxn>
                <a:cxn ang="0">
                  <a:pos x="T4" y="T5"/>
                </a:cxn>
                <a:cxn ang="0">
                  <a:pos x="T6" y="T7"/>
                </a:cxn>
                <a:cxn ang="0">
                  <a:pos x="T8" y="T9"/>
                </a:cxn>
                <a:cxn ang="0">
                  <a:pos x="T10" y="T11"/>
                </a:cxn>
              </a:cxnLst>
              <a:rect l="0" t="0" r="r" b="b"/>
              <a:pathLst>
                <a:path w="6" h="7">
                  <a:moveTo>
                    <a:pt x="3" y="7"/>
                  </a:moveTo>
                  <a:cubicBezTo>
                    <a:pt x="3" y="7"/>
                    <a:pt x="2" y="6"/>
                    <a:pt x="1" y="6"/>
                  </a:cubicBezTo>
                  <a:cubicBezTo>
                    <a:pt x="0" y="3"/>
                    <a:pt x="4" y="0"/>
                    <a:pt x="5" y="0"/>
                  </a:cubicBezTo>
                  <a:cubicBezTo>
                    <a:pt x="5" y="0"/>
                    <a:pt x="6" y="1"/>
                    <a:pt x="6" y="1"/>
                  </a:cubicBezTo>
                  <a:cubicBezTo>
                    <a:pt x="6" y="2"/>
                    <a:pt x="6" y="4"/>
                    <a:pt x="5" y="5"/>
                  </a:cubicBezTo>
                  <a:cubicBezTo>
                    <a:pt x="4" y="6"/>
                    <a:pt x="3" y="7"/>
                    <a:pt x="3" y="7"/>
                  </a:cubicBezTo>
                  <a:close/>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sp>
          <p:nvSpPr>
            <p:cNvPr id="71" name="Freeform 141"/>
            <p:cNvSpPr/>
            <p:nvPr userDrawn="1"/>
          </p:nvSpPr>
          <p:spPr bwMode="auto">
            <a:xfrm>
              <a:off x="1229" y="757"/>
              <a:ext cx="7" cy="9"/>
            </a:xfrm>
            <a:custGeom>
              <a:avLst/>
              <a:gdLst>
                <a:gd name="T0" fmla="*/ 3 w 6"/>
                <a:gd name="T1" fmla="*/ 7 h 7"/>
                <a:gd name="T2" fmla="*/ 3 w 6"/>
                <a:gd name="T3" fmla="*/ 7 h 7"/>
                <a:gd name="T4" fmla="*/ 5 w 6"/>
                <a:gd name="T5" fmla="*/ 5 h 7"/>
                <a:gd name="T6" fmla="*/ 6 w 6"/>
                <a:gd name="T7" fmla="*/ 1 h 7"/>
                <a:gd name="T8" fmla="*/ 5 w 6"/>
                <a:gd name="T9" fmla="*/ 0 h 7"/>
                <a:gd name="T10" fmla="*/ 1 w 6"/>
                <a:gd name="T11" fmla="*/ 6 h 7"/>
                <a:gd name="T12" fmla="*/ 3 w 6"/>
                <a:gd name="T13" fmla="*/ 7 h 7"/>
              </a:gdLst>
              <a:ahLst/>
              <a:cxnLst>
                <a:cxn ang="0">
                  <a:pos x="T0" y="T1"/>
                </a:cxn>
                <a:cxn ang="0">
                  <a:pos x="T2" y="T3"/>
                </a:cxn>
                <a:cxn ang="0">
                  <a:pos x="T4" y="T5"/>
                </a:cxn>
                <a:cxn ang="0">
                  <a:pos x="T6" y="T7"/>
                </a:cxn>
                <a:cxn ang="0">
                  <a:pos x="T8" y="T9"/>
                </a:cxn>
                <a:cxn ang="0">
                  <a:pos x="T10" y="T11"/>
                </a:cxn>
                <a:cxn ang="0">
                  <a:pos x="T12" y="T13"/>
                </a:cxn>
              </a:cxnLst>
              <a:rect l="0" t="0" r="r" b="b"/>
              <a:pathLst>
                <a:path w="6" h="7">
                  <a:moveTo>
                    <a:pt x="3" y="7"/>
                  </a:moveTo>
                  <a:cubicBezTo>
                    <a:pt x="3" y="7"/>
                    <a:pt x="3" y="7"/>
                    <a:pt x="3" y="7"/>
                  </a:cubicBezTo>
                  <a:cubicBezTo>
                    <a:pt x="3" y="7"/>
                    <a:pt x="4" y="6"/>
                    <a:pt x="5" y="5"/>
                  </a:cubicBezTo>
                  <a:cubicBezTo>
                    <a:pt x="6" y="4"/>
                    <a:pt x="6" y="2"/>
                    <a:pt x="6" y="1"/>
                  </a:cubicBezTo>
                  <a:cubicBezTo>
                    <a:pt x="6" y="1"/>
                    <a:pt x="5" y="0"/>
                    <a:pt x="5" y="0"/>
                  </a:cubicBezTo>
                  <a:cubicBezTo>
                    <a:pt x="4" y="0"/>
                    <a:pt x="0" y="3"/>
                    <a:pt x="1" y="6"/>
                  </a:cubicBezTo>
                  <a:cubicBezTo>
                    <a:pt x="2" y="6"/>
                    <a:pt x="3" y="7"/>
                    <a:pt x="3" y="7"/>
                  </a:cubicBezTo>
                </a:path>
              </a:pathLst>
            </a:custGeom>
            <a:grpFill/>
            <a:ln>
              <a:noFill/>
            </a:ln>
          </p:spPr>
          <p:txBody>
            <a:bodyPr vert="horz" wrap="square" lIns="91440" tIns="45720" rIns="91440" bIns="45720" numCol="1" anchor="t" anchorCtr="0" compatLnSpc="1"/>
            <a:lstStyle/>
            <a:p>
              <a:pPr>
                <a:lnSpc>
                  <a:spcPct val="120000"/>
                </a:lnSpc>
                <a:spcAft>
                  <a:spcPts val="100"/>
                </a:spcAft>
              </a:pPr>
              <a:endParaRPr lang="zh-CN" altLang="en-US">
                <a:solidFill>
                  <a:schemeClr val="tx2"/>
                </a:solidFill>
              </a:endParaRPr>
            </a:p>
          </p:txBody>
        </p:sp>
      </p:grpSp>
      <p:grpSp>
        <p:nvGrpSpPr>
          <p:cNvPr id="74" name="组合 73"/>
          <p:cNvGrpSpPr/>
          <p:nvPr userDrawn="1"/>
        </p:nvGrpSpPr>
        <p:grpSpPr>
          <a:xfrm>
            <a:off x="445418" y="5902169"/>
            <a:ext cx="637411" cy="612930"/>
            <a:chOff x="1717634" y="914982"/>
            <a:chExt cx="637411" cy="612930"/>
          </a:xfrm>
          <a:solidFill>
            <a:schemeClr val="tx2"/>
          </a:solidFill>
        </p:grpSpPr>
        <p:sp>
          <p:nvSpPr>
            <p:cNvPr id="75" name="Freeform 6"/>
            <p:cNvSpPr/>
            <p:nvPr/>
          </p:nvSpPr>
          <p:spPr bwMode="auto">
            <a:xfrm>
              <a:off x="1717634" y="914982"/>
              <a:ext cx="315186" cy="288564"/>
            </a:xfrm>
            <a:custGeom>
              <a:avLst/>
              <a:gdLst>
                <a:gd name="T0" fmla="*/ 106 w 385"/>
                <a:gd name="T1" fmla="*/ 0 h 352"/>
                <a:gd name="T2" fmla="*/ 155 w 385"/>
                <a:gd name="T3" fmla="*/ 33 h 352"/>
                <a:gd name="T4" fmla="*/ 195 w 385"/>
                <a:gd name="T5" fmla="*/ 44 h 352"/>
                <a:gd name="T6" fmla="*/ 299 w 385"/>
                <a:gd name="T7" fmla="*/ 187 h 352"/>
                <a:gd name="T8" fmla="*/ 291 w 385"/>
                <a:gd name="T9" fmla="*/ 223 h 352"/>
                <a:gd name="T10" fmla="*/ 300 w 385"/>
                <a:gd name="T11" fmla="*/ 259 h 352"/>
                <a:gd name="T12" fmla="*/ 337 w 385"/>
                <a:gd name="T13" fmla="*/ 252 h 352"/>
                <a:gd name="T14" fmla="*/ 352 w 385"/>
                <a:gd name="T15" fmla="*/ 218 h 352"/>
                <a:gd name="T16" fmla="*/ 379 w 385"/>
                <a:gd name="T17" fmla="*/ 225 h 352"/>
                <a:gd name="T18" fmla="*/ 349 w 385"/>
                <a:gd name="T19" fmla="*/ 300 h 352"/>
                <a:gd name="T20" fmla="*/ 302 w 385"/>
                <a:gd name="T21" fmla="*/ 301 h 352"/>
                <a:gd name="T22" fmla="*/ 267 w 385"/>
                <a:gd name="T23" fmla="*/ 314 h 352"/>
                <a:gd name="T24" fmla="*/ 180 w 385"/>
                <a:gd name="T25" fmla="*/ 331 h 352"/>
                <a:gd name="T26" fmla="*/ 183 w 385"/>
                <a:gd name="T27" fmla="*/ 327 h 352"/>
                <a:gd name="T28" fmla="*/ 177 w 385"/>
                <a:gd name="T29" fmla="*/ 272 h 352"/>
                <a:gd name="T30" fmla="*/ 169 w 385"/>
                <a:gd name="T31" fmla="*/ 242 h 352"/>
                <a:gd name="T32" fmla="*/ 200 w 385"/>
                <a:gd name="T33" fmla="*/ 232 h 352"/>
                <a:gd name="T34" fmla="*/ 246 w 385"/>
                <a:gd name="T35" fmla="*/ 207 h 352"/>
                <a:gd name="T36" fmla="*/ 241 w 385"/>
                <a:gd name="T37" fmla="*/ 136 h 352"/>
                <a:gd name="T38" fmla="*/ 186 w 385"/>
                <a:gd name="T39" fmla="*/ 93 h 352"/>
                <a:gd name="T40" fmla="*/ 152 w 385"/>
                <a:gd name="T41" fmla="*/ 163 h 352"/>
                <a:gd name="T42" fmla="*/ 152 w 385"/>
                <a:gd name="T43" fmla="*/ 184 h 352"/>
                <a:gd name="T44" fmla="*/ 152 w 385"/>
                <a:gd name="T45" fmla="*/ 219 h 352"/>
                <a:gd name="T46" fmla="*/ 119 w 385"/>
                <a:gd name="T47" fmla="*/ 228 h 352"/>
                <a:gd name="T48" fmla="*/ 82 w 385"/>
                <a:gd name="T49" fmla="*/ 253 h 352"/>
                <a:gd name="T50" fmla="*/ 77 w 385"/>
                <a:gd name="T51" fmla="*/ 318 h 352"/>
                <a:gd name="T52" fmla="*/ 63 w 385"/>
                <a:gd name="T53" fmla="*/ 339 h 352"/>
                <a:gd name="T54" fmla="*/ 33 w 385"/>
                <a:gd name="T55" fmla="*/ 342 h 352"/>
                <a:gd name="T56" fmla="*/ 28 w 385"/>
                <a:gd name="T57" fmla="*/ 316 h 352"/>
                <a:gd name="T58" fmla="*/ 32 w 385"/>
                <a:gd name="T59" fmla="*/ 215 h 352"/>
                <a:gd name="T60" fmla="*/ 47 w 385"/>
                <a:gd name="T61" fmla="*/ 182 h 352"/>
                <a:gd name="T62" fmla="*/ 34 w 385"/>
                <a:gd name="T63" fmla="*/ 133 h 352"/>
                <a:gd name="T64" fmla="*/ 24 w 385"/>
                <a:gd name="T65" fmla="*/ 131 h 352"/>
                <a:gd name="T66" fmla="*/ 7 w 385"/>
                <a:gd name="T67" fmla="*/ 110 h 352"/>
                <a:gd name="T68" fmla="*/ 34 w 385"/>
                <a:gd name="T69" fmla="*/ 94 h 352"/>
                <a:gd name="T70" fmla="*/ 77 w 385"/>
                <a:gd name="T71" fmla="*/ 116 h 352"/>
                <a:gd name="T72" fmla="*/ 129 w 385"/>
                <a:gd name="T73" fmla="*/ 127 h 352"/>
                <a:gd name="T74" fmla="*/ 126 w 385"/>
                <a:gd name="T75" fmla="*/ 69 h 352"/>
                <a:gd name="T76" fmla="*/ 88 w 385"/>
                <a:gd name="T77" fmla="*/ 47 h 352"/>
                <a:gd name="T78" fmla="*/ 74 w 385"/>
                <a:gd name="T79" fmla="*/ 0 h 352"/>
                <a:gd name="T80" fmla="*/ 106 w 385"/>
                <a:gd name="T81" fmla="*/ 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85" h="352">
                  <a:moveTo>
                    <a:pt x="106" y="0"/>
                  </a:moveTo>
                  <a:cubicBezTo>
                    <a:pt x="122" y="11"/>
                    <a:pt x="138" y="24"/>
                    <a:pt x="155" y="33"/>
                  </a:cubicBezTo>
                  <a:cubicBezTo>
                    <a:pt x="167" y="39"/>
                    <a:pt x="181" y="42"/>
                    <a:pt x="195" y="44"/>
                  </a:cubicBezTo>
                  <a:cubicBezTo>
                    <a:pt x="275" y="55"/>
                    <a:pt x="312" y="107"/>
                    <a:pt x="299" y="187"/>
                  </a:cubicBezTo>
                  <a:cubicBezTo>
                    <a:pt x="297" y="199"/>
                    <a:pt x="291" y="211"/>
                    <a:pt x="291" y="223"/>
                  </a:cubicBezTo>
                  <a:cubicBezTo>
                    <a:pt x="292" y="235"/>
                    <a:pt x="294" y="249"/>
                    <a:pt x="300" y="259"/>
                  </a:cubicBezTo>
                  <a:cubicBezTo>
                    <a:pt x="313" y="276"/>
                    <a:pt x="329" y="272"/>
                    <a:pt x="337" y="252"/>
                  </a:cubicBezTo>
                  <a:cubicBezTo>
                    <a:pt x="341" y="240"/>
                    <a:pt x="344" y="228"/>
                    <a:pt x="352" y="218"/>
                  </a:cubicBezTo>
                  <a:cubicBezTo>
                    <a:pt x="363" y="205"/>
                    <a:pt x="374" y="208"/>
                    <a:pt x="379" y="225"/>
                  </a:cubicBezTo>
                  <a:cubicBezTo>
                    <a:pt x="385" y="248"/>
                    <a:pt x="371" y="291"/>
                    <a:pt x="349" y="300"/>
                  </a:cubicBezTo>
                  <a:cubicBezTo>
                    <a:pt x="335" y="306"/>
                    <a:pt x="317" y="303"/>
                    <a:pt x="302" y="301"/>
                  </a:cubicBezTo>
                  <a:cubicBezTo>
                    <a:pt x="287" y="300"/>
                    <a:pt x="276" y="300"/>
                    <a:pt x="267" y="314"/>
                  </a:cubicBezTo>
                  <a:cubicBezTo>
                    <a:pt x="248" y="345"/>
                    <a:pt x="214" y="352"/>
                    <a:pt x="180" y="331"/>
                  </a:cubicBezTo>
                  <a:cubicBezTo>
                    <a:pt x="181" y="330"/>
                    <a:pt x="182" y="328"/>
                    <a:pt x="183" y="327"/>
                  </a:cubicBezTo>
                  <a:cubicBezTo>
                    <a:pt x="210" y="304"/>
                    <a:pt x="209" y="289"/>
                    <a:pt x="177" y="272"/>
                  </a:cubicBezTo>
                  <a:cubicBezTo>
                    <a:pt x="163" y="264"/>
                    <a:pt x="161" y="255"/>
                    <a:pt x="169" y="242"/>
                  </a:cubicBezTo>
                  <a:cubicBezTo>
                    <a:pt x="177" y="229"/>
                    <a:pt x="184" y="221"/>
                    <a:pt x="200" y="232"/>
                  </a:cubicBezTo>
                  <a:cubicBezTo>
                    <a:pt x="229" y="251"/>
                    <a:pt x="245" y="242"/>
                    <a:pt x="246" y="207"/>
                  </a:cubicBezTo>
                  <a:cubicBezTo>
                    <a:pt x="247" y="183"/>
                    <a:pt x="246" y="159"/>
                    <a:pt x="241" y="136"/>
                  </a:cubicBezTo>
                  <a:cubicBezTo>
                    <a:pt x="235" y="108"/>
                    <a:pt x="212" y="91"/>
                    <a:pt x="186" y="93"/>
                  </a:cubicBezTo>
                  <a:cubicBezTo>
                    <a:pt x="190" y="123"/>
                    <a:pt x="173" y="144"/>
                    <a:pt x="152" y="163"/>
                  </a:cubicBezTo>
                  <a:cubicBezTo>
                    <a:pt x="145" y="170"/>
                    <a:pt x="143" y="177"/>
                    <a:pt x="152" y="184"/>
                  </a:cubicBezTo>
                  <a:cubicBezTo>
                    <a:pt x="164" y="195"/>
                    <a:pt x="159" y="208"/>
                    <a:pt x="152" y="219"/>
                  </a:cubicBezTo>
                  <a:cubicBezTo>
                    <a:pt x="144" y="229"/>
                    <a:pt x="134" y="235"/>
                    <a:pt x="119" y="228"/>
                  </a:cubicBezTo>
                  <a:cubicBezTo>
                    <a:pt x="92" y="216"/>
                    <a:pt x="84" y="222"/>
                    <a:pt x="82" y="253"/>
                  </a:cubicBezTo>
                  <a:cubicBezTo>
                    <a:pt x="80" y="275"/>
                    <a:pt x="80" y="297"/>
                    <a:pt x="77" y="318"/>
                  </a:cubicBezTo>
                  <a:cubicBezTo>
                    <a:pt x="76" y="326"/>
                    <a:pt x="70" y="336"/>
                    <a:pt x="63" y="339"/>
                  </a:cubicBezTo>
                  <a:cubicBezTo>
                    <a:pt x="54" y="343"/>
                    <a:pt x="42" y="345"/>
                    <a:pt x="33" y="342"/>
                  </a:cubicBezTo>
                  <a:cubicBezTo>
                    <a:pt x="28" y="340"/>
                    <a:pt x="25" y="323"/>
                    <a:pt x="28" y="316"/>
                  </a:cubicBezTo>
                  <a:cubicBezTo>
                    <a:pt x="40" y="282"/>
                    <a:pt x="42" y="250"/>
                    <a:pt x="32" y="215"/>
                  </a:cubicBezTo>
                  <a:cubicBezTo>
                    <a:pt x="29" y="206"/>
                    <a:pt x="39" y="191"/>
                    <a:pt x="47" y="182"/>
                  </a:cubicBezTo>
                  <a:cubicBezTo>
                    <a:pt x="69" y="156"/>
                    <a:pt x="67" y="145"/>
                    <a:pt x="34" y="133"/>
                  </a:cubicBezTo>
                  <a:cubicBezTo>
                    <a:pt x="31" y="132"/>
                    <a:pt x="27" y="132"/>
                    <a:pt x="24" y="131"/>
                  </a:cubicBezTo>
                  <a:cubicBezTo>
                    <a:pt x="15" y="126"/>
                    <a:pt x="0" y="124"/>
                    <a:pt x="7" y="110"/>
                  </a:cubicBezTo>
                  <a:cubicBezTo>
                    <a:pt x="12" y="102"/>
                    <a:pt x="26" y="92"/>
                    <a:pt x="34" y="94"/>
                  </a:cubicBezTo>
                  <a:cubicBezTo>
                    <a:pt x="49" y="97"/>
                    <a:pt x="66" y="105"/>
                    <a:pt x="77" y="116"/>
                  </a:cubicBezTo>
                  <a:cubicBezTo>
                    <a:pt x="96" y="136"/>
                    <a:pt x="114" y="141"/>
                    <a:pt x="129" y="127"/>
                  </a:cubicBezTo>
                  <a:cubicBezTo>
                    <a:pt x="146" y="111"/>
                    <a:pt x="145" y="85"/>
                    <a:pt x="126" y="69"/>
                  </a:cubicBezTo>
                  <a:cubicBezTo>
                    <a:pt x="115" y="60"/>
                    <a:pt x="102" y="52"/>
                    <a:pt x="88" y="47"/>
                  </a:cubicBezTo>
                  <a:cubicBezTo>
                    <a:pt x="59" y="34"/>
                    <a:pt x="56" y="27"/>
                    <a:pt x="74" y="0"/>
                  </a:cubicBezTo>
                  <a:cubicBezTo>
                    <a:pt x="85" y="0"/>
                    <a:pt x="95" y="0"/>
                    <a:pt x="10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
            <p:cNvSpPr>
              <a:spLocks noEditPoints="1"/>
            </p:cNvSpPr>
            <p:nvPr/>
          </p:nvSpPr>
          <p:spPr bwMode="auto">
            <a:xfrm>
              <a:off x="1722531" y="1236288"/>
              <a:ext cx="216958" cy="291624"/>
            </a:xfrm>
            <a:custGeom>
              <a:avLst/>
              <a:gdLst>
                <a:gd name="T0" fmla="*/ 20 w 265"/>
                <a:gd name="T1" fmla="*/ 356 h 356"/>
                <a:gd name="T2" fmla="*/ 2 w 265"/>
                <a:gd name="T3" fmla="*/ 340 h 356"/>
                <a:gd name="T4" fmla="*/ 45 w 265"/>
                <a:gd name="T5" fmla="*/ 263 h 356"/>
                <a:gd name="T6" fmla="*/ 73 w 265"/>
                <a:gd name="T7" fmla="*/ 232 h 356"/>
                <a:gd name="T8" fmla="*/ 117 w 265"/>
                <a:gd name="T9" fmla="*/ 227 h 356"/>
                <a:gd name="T10" fmla="*/ 114 w 265"/>
                <a:gd name="T11" fmla="*/ 180 h 356"/>
                <a:gd name="T12" fmla="*/ 68 w 265"/>
                <a:gd name="T13" fmla="*/ 186 h 356"/>
                <a:gd name="T14" fmla="*/ 0 w 265"/>
                <a:gd name="T15" fmla="*/ 134 h 356"/>
                <a:gd name="T16" fmla="*/ 1 w 265"/>
                <a:gd name="T17" fmla="*/ 52 h 356"/>
                <a:gd name="T18" fmla="*/ 11 w 265"/>
                <a:gd name="T19" fmla="*/ 29 h 356"/>
                <a:gd name="T20" fmla="*/ 32 w 265"/>
                <a:gd name="T21" fmla="*/ 35 h 356"/>
                <a:gd name="T22" fmla="*/ 39 w 265"/>
                <a:gd name="T23" fmla="*/ 114 h 356"/>
                <a:gd name="T24" fmla="*/ 67 w 265"/>
                <a:gd name="T25" fmla="*/ 150 h 356"/>
                <a:gd name="T26" fmla="*/ 116 w 265"/>
                <a:gd name="T27" fmla="*/ 138 h 356"/>
                <a:gd name="T28" fmla="*/ 106 w 265"/>
                <a:gd name="T29" fmla="*/ 108 h 356"/>
                <a:gd name="T30" fmla="*/ 64 w 265"/>
                <a:gd name="T31" fmla="*/ 58 h 356"/>
                <a:gd name="T32" fmla="*/ 120 w 265"/>
                <a:gd name="T33" fmla="*/ 4 h 356"/>
                <a:gd name="T34" fmla="*/ 187 w 265"/>
                <a:gd name="T35" fmla="*/ 80 h 356"/>
                <a:gd name="T36" fmla="*/ 167 w 265"/>
                <a:gd name="T37" fmla="*/ 102 h 356"/>
                <a:gd name="T38" fmla="*/ 153 w 265"/>
                <a:gd name="T39" fmla="*/ 129 h 356"/>
                <a:gd name="T40" fmla="*/ 179 w 265"/>
                <a:gd name="T41" fmla="*/ 148 h 356"/>
                <a:gd name="T42" fmla="*/ 227 w 265"/>
                <a:gd name="T43" fmla="*/ 105 h 356"/>
                <a:gd name="T44" fmla="*/ 232 w 265"/>
                <a:gd name="T45" fmla="*/ 54 h 356"/>
                <a:gd name="T46" fmla="*/ 231 w 265"/>
                <a:gd name="T47" fmla="*/ 40 h 356"/>
                <a:gd name="T48" fmla="*/ 245 w 265"/>
                <a:gd name="T49" fmla="*/ 26 h 356"/>
                <a:gd name="T50" fmla="*/ 260 w 265"/>
                <a:gd name="T51" fmla="*/ 38 h 356"/>
                <a:gd name="T52" fmla="*/ 263 w 265"/>
                <a:gd name="T53" fmla="*/ 128 h 356"/>
                <a:gd name="T54" fmla="*/ 200 w 265"/>
                <a:gd name="T55" fmla="*/ 176 h 356"/>
                <a:gd name="T56" fmla="*/ 188 w 265"/>
                <a:gd name="T57" fmla="*/ 176 h 356"/>
                <a:gd name="T58" fmla="*/ 156 w 265"/>
                <a:gd name="T59" fmla="*/ 209 h 356"/>
                <a:gd name="T60" fmla="*/ 179 w 265"/>
                <a:gd name="T61" fmla="*/ 231 h 356"/>
                <a:gd name="T62" fmla="*/ 191 w 265"/>
                <a:gd name="T63" fmla="*/ 228 h 356"/>
                <a:gd name="T64" fmla="*/ 225 w 265"/>
                <a:gd name="T65" fmla="*/ 262 h 356"/>
                <a:gd name="T66" fmla="*/ 226 w 265"/>
                <a:gd name="T67" fmla="*/ 298 h 356"/>
                <a:gd name="T68" fmla="*/ 227 w 265"/>
                <a:gd name="T69" fmla="*/ 325 h 356"/>
                <a:gd name="T70" fmla="*/ 208 w 265"/>
                <a:gd name="T71" fmla="*/ 347 h 356"/>
                <a:gd name="T72" fmla="*/ 192 w 265"/>
                <a:gd name="T73" fmla="*/ 330 h 356"/>
                <a:gd name="T74" fmla="*/ 187 w 265"/>
                <a:gd name="T75" fmla="*/ 279 h 356"/>
                <a:gd name="T76" fmla="*/ 175 w 265"/>
                <a:gd name="T77" fmla="*/ 261 h 356"/>
                <a:gd name="T78" fmla="*/ 164 w 265"/>
                <a:gd name="T79" fmla="*/ 279 h 356"/>
                <a:gd name="T80" fmla="*/ 160 w 265"/>
                <a:gd name="T81" fmla="*/ 334 h 356"/>
                <a:gd name="T82" fmla="*/ 137 w 265"/>
                <a:gd name="T83" fmla="*/ 347 h 356"/>
                <a:gd name="T84" fmla="*/ 116 w 265"/>
                <a:gd name="T85" fmla="*/ 334 h 356"/>
                <a:gd name="T86" fmla="*/ 112 w 265"/>
                <a:gd name="T87" fmla="*/ 278 h 356"/>
                <a:gd name="T88" fmla="*/ 98 w 265"/>
                <a:gd name="T89" fmla="*/ 264 h 356"/>
                <a:gd name="T90" fmla="*/ 88 w 265"/>
                <a:gd name="T91" fmla="*/ 278 h 356"/>
                <a:gd name="T92" fmla="*/ 36 w 265"/>
                <a:gd name="T93" fmla="*/ 356 h 356"/>
                <a:gd name="T94" fmla="*/ 20 w 265"/>
                <a:gd name="T95" fmla="*/ 356 h 356"/>
                <a:gd name="T96" fmla="*/ 152 w 265"/>
                <a:gd name="T97" fmla="*/ 62 h 356"/>
                <a:gd name="T98" fmla="*/ 131 w 265"/>
                <a:gd name="T99" fmla="*/ 32 h 356"/>
                <a:gd name="T100" fmla="*/ 102 w 265"/>
                <a:gd name="T101" fmla="*/ 53 h 356"/>
                <a:gd name="T102" fmla="*/ 129 w 265"/>
                <a:gd name="T103" fmla="*/ 79 h 356"/>
                <a:gd name="T104" fmla="*/ 152 w 265"/>
                <a:gd name="T105" fmla="*/ 62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65" h="356">
                  <a:moveTo>
                    <a:pt x="20" y="356"/>
                  </a:moveTo>
                  <a:cubicBezTo>
                    <a:pt x="15" y="352"/>
                    <a:pt x="10" y="347"/>
                    <a:pt x="2" y="340"/>
                  </a:cubicBezTo>
                  <a:cubicBezTo>
                    <a:pt x="43" y="327"/>
                    <a:pt x="46" y="296"/>
                    <a:pt x="45" y="263"/>
                  </a:cubicBezTo>
                  <a:cubicBezTo>
                    <a:pt x="43" y="234"/>
                    <a:pt x="44" y="234"/>
                    <a:pt x="73" y="232"/>
                  </a:cubicBezTo>
                  <a:cubicBezTo>
                    <a:pt x="87" y="231"/>
                    <a:pt x="100" y="229"/>
                    <a:pt x="117" y="227"/>
                  </a:cubicBezTo>
                  <a:cubicBezTo>
                    <a:pt x="116" y="212"/>
                    <a:pt x="115" y="196"/>
                    <a:pt x="114" y="180"/>
                  </a:cubicBezTo>
                  <a:cubicBezTo>
                    <a:pt x="96" y="182"/>
                    <a:pt x="82" y="184"/>
                    <a:pt x="68" y="186"/>
                  </a:cubicBezTo>
                  <a:cubicBezTo>
                    <a:pt x="37" y="191"/>
                    <a:pt x="1" y="177"/>
                    <a:pt x="0" y="134"/>
                  </a:cubicBezTo>
                  <a:cubicBezTo>
                    <a:pt x="0" y="106"/>
                    <a:pt x="0" y="79"/>
                    <a:pt x="1" y="52"/>
                  </a:cubicBezTo>
                  <a:cubicBezTo>
                    <a:pt x="1" y="44"/>
                    <a:pt x="5" y="35"/>
                    <a:pt x="11" y="29"/>
                  </a:cubicBezTo>
                  <a:cubicBezTo>
                    <a:pt x="18" y="20"/>
                    <a:pt x="30" y="23"/>
                    <a:pt x="32" y="35"/>
                  </a:cubicBezTo>
                  <a:cubicBezTo>
                    <a:pt x="35" y="61"/>
                    <a:pt x="38" y="88"/>
                    <a:pt x="39" y="114"/>
                  </a:cubicBezTo>
                  <a:cubicBezTo>
                    <a:pt x="40" y="134"/>
                    <a:pt x="49" y="145"/>
                    <a:pt x="67" y="150"/>
                  </a:cubicBezTo>
                  <a:cubicBezTo>
                    <a:pt x="86" y="156"/>
                    <a:pt x="103" y="153"/>
                    <a:pt x="116" y="138"/>
                  </a:cubicBezTo>
                  <a:cubicBezTo>
                    <a:pt x="125" y="127"/>
                    <a:pt x="120" y="112"/>
                    <a:pt x="106" y="108"/>
                  </a:cubicBezTo>
                  <a:cubicBezTo>
                    <a:pt x="71" y="97"/>
                    <a:pt x="62" y="86"/>
                    <a:pt x="64" y="58"/>
                  </a:cubicBezTo>
                  <a:cubicBezTo>
                    <a:pt x="67" y="30"/>
                    <a:pt x="91" y="7"/>
                    <a:pt x="120" y="4"/>
                  </a:cubicBezTo>
                  <a:cubicBezTo>
                    <a:pt x="173" y="0"/>
                    <a:pt x="205" y="34"/>
                    <a:pt x="187" y="80"/>
                  </a:cubicBezTo>
                  <a:cubicBezTo>
                    <a:pt x="184" y="89"/>
                    <a:pt x="175" y="99"/>
                    <a:pt x="167" y="102"/>
                  </a:cubicBezTo>
                  <a:cubicBezTo>
                    <a:pt x="152" y="107"/>
                    <a:pt x="147" y="118"/>
                    <a:pt x="153" y="129"/>
                  </a:cubicBezTo>
                  <a:cubicBezTo>
                    <a:pt x="157" y="138"/>
                    <a:pt x="169" y="146"/>
                    <a:pt x="179" y="148"/>
                  </a:cubicBezTo>
                  <a:cubicBezTo>
                    <a:pt x="198" y="151"/>
                    <a:pt x="221" y="130"/>
                    <a:pt x="227" y="105"/>
                  </a:cubicBezTo>
                  <a:cubicBezTo>
                    <a:pt x="231" y="89"/>
                    <a:pt x="231" y="71"/>
                    <a:pt x="232" y="54"/>
                  </a:cubicBezTo>
                  <a:cubicBezTo>
                    <a:pt x="232" y="49"/>
                    <a:pt x="230" y="44"/>
                    <a:pt x="231" y="40"/>
                  </a:cubicBezTo>
                  <a:cubicBezTo>
                    <a:pt x="235" y="34"/>
                    <a:pt x="240" y="26"/>
                    <a:pt x="245" y="26"/>
                  </a:cubicBezTo>
                  <a:cubicBezTo>
                    <a:pt x="250" y="25"/>
                    <a:pt x="260" y="33"/>
                    <a:pt x="260" y="38"/>
                  </a:cubicBezTo>
                  <a:cubicBezTo>
                    <a:pt x="263" y="68"/>
                    <a:pt x="265" y="98"/>
                    <a:pt x="263" y="128"/>
                  </a:cubicBezTo>
                  <a:cubicBezTo>
                    <a:pt x="261" y="155"/>
                    <a:pt x="234" y="173"/>
                    <a:pt x="200" y="176"/>
                  </a:cubicBezTo>
                  <a:cubicBezTo>
                    <a:pt x="196" y="176"/>
                    <a:pt x="192" y="176"/>
                    <a:pt x="188" y="176"/>
                  </a:cubicBezTo>
                  <a:cubicBezTo>
                    <a:pt x="155" y="176"/>
                    <a:pt x="156" y="176"/>
                    <a:pt x="156" y="209"/>
                  </a:cubicBezTo>
                  <a:cubicBezTo>
                    <a:pt x="156" y="227"/>
                    <a:pt x="166" y="230"/>
                    <a:pt x="179" y="231"/>
                  </a:cubicBezTo>
                  <a:cubicBezTo>
                    <a:pt x="183" y="231"/>
                    <a:pt x="187" y="229"/>
                    <a:pt x="191" y="228"/>
                  </a:cubicBezTo>
                  <a:cubicBezTo>
                    <a:pt x="224" y="226"/>
                    <a:pt x="227" y="229"/>
                    <a:pt x="225" y="262"/>
                  </a:cubicBezTo>
                  <a:cubicBezTo>
                    <a:pt x="224" y="274"/>
                    <a:pt x="225" y="286"/>
                    <a:pt x="226" y="298"/>
                  </a:cubicBezTo>
                  <a:cubicBezTo>
                    <a:pt x="226" y="307"/>
                    <a:pt x="230" y="317"/>
                    <a:pt x="227" y="325"/>
                  </a:cubicBezTo>
                  <a:cubicBezTo>
                    <a:pt x="223" y="334"/>
                    <a:pt x="214" y="340"/>
                    <a:pt x="208" y="347"/>
                  </a:cubicBezTo>
                  <a:cubicBezTo>
                    <a:pt x="202" y="342"/>
                    <a:pt x="193" y="337"/>
                    <a:pt x="192" y="330"/>
                  </a:cubicBezTo>
                  <a:cubicBezTo>
                    <a:pt x="189" y="314"/>
                    <a:pt x="190" y="296"/>
                    <a:pt x="187" y="279"/>
                  </a:cubicBezTo>
                  <a:cubicBezTo>
                    <a:pt x="186" y="272"/>
                    <a:pt x="180" y="262"/>
                    <a:pt x="175" y="261"/>
                  </a:cubicBezTo>
                  <a:cubicBezTo>
                    <a:pt x="162" y="258"/>
                    <a:pt x="164" y="270"/>
                    <a:pt x="164" y="279"/>
                  </a:cubicBezTo>
                  <a:cubicBezTo>
                    <a:pt x="162" y="297"/>
                    <a:pt x="160" y="316"/>
                    <a:pt x="160" y="334"/>
                  </a:cubicBezTo>
                  <a:cubicBezTo>
                    <a:pt x="159" y="352"/>
                    <a:pt x="146" y="347"/>
                    <a:pt x="137" y="347"/>
                  </a:cubicBezTo>
                  <a:cubicBezTo>
                    <a:pt x="127" y="348"/>
                    <a:pt x="116" y="350"/>
                    <a:pt x="116" y="334"/>
                  </a:cubicBezTo>
                  <a:cubicBezTo>
                    <a:pt x="116" y="315"/>
                    <a:pt x="115" y="296"/>
                    <a:pt x="112" y="278"/>
                  </a:cubicBezTo>
                  <a:cubicBezTo>
                    <a:pt x="111" y="273"/>
                    <a:pt x="103" y="269"/>
                    <a:pt x="98" y="264"/>
                  </a:cubicBezTo>
                  <a:cubicBezTo>
                    <a:pt x="95" y="269"/>
                    <a:pt x="88" y="273"/>
                    <a:pt x="88" y="278"/>
                  </a:cubicBezTo>
                  <a:cubicBezTo>
                    <a:pt x="84" y="313"/>
                    <a:pt x="71" y="342"/>
                    <a:pt x="36" y="356"/>
                  </a:cubicBezTo>
                  <a:cubicBezTo>
                    <a:pt x="31" y="356"/>
                    <a:pt x="25" y="356"/>
                    <a:pt x="20" y="356"/>
                  </a:cubicBezTo>
                  <a:close/>
                  <a:moveTo>
                    <a:pt x="152" y="62"/>
                  </a:moveTo>
                  <a:cubicBezTo>
                    <a:pt x="148" y="45"/>
                    <a:pt x="150" y="32"/>
                    <a:pt x="131" y="32"/>
                  </a:cubicBezTo>
                  <a:cubicBezTo>
                    <a:pt x="117" y="32"/>
                    <a:pt x="105" y="39"/>
                    <a:pt x="102" y="53"/>
                  </a:cubicBezTo>
                  <a:cubicBezTo>
                    <a:pt x="99" y="64"/>
                    <a:pt x="116" y="82"/>
                    <a:pt x="129" y="79"/>
                  </a:cubicBezTo>
                  <a:cubicBezTo>
                    <a:pt x="137" y="77"/>
                    <a:pt x="144" y="68"/>
                    <a:pt x="15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8"/>
            <p:cNvSpPr/>
            <p:nvPr/>
          </p:nvSpPr>
          <p:spPr bwMode="auto">
            <a:xfrm>
              <a:off x="2056383" y="1243632"/>
              <a:ext cx="287340" cy="271121"/>
            </a:xfrm>
            <a:custGeom>
              <a:avLst/>
              <a:gdLst>
                <a:gd name="T0" fmla="*/ 52 w 351"/>
                <a:gd name="T1" fmla="*/ 170 h 331"/>
                <a:gd name="T2" fmla="*/ 56 w 351"/>
                <a:gd name="T3" fmla="*/ 115 h 331"/>
                <a:gd name="T4" fmla="*/ 51 w 351"/>
                <a:gd name="T5" fmla="*/ 13 h 331"/>
                <a:gd name="T6" fmla="*/ 66 w 351"/>
                <a:gd name="T7" fmla="*/ 1 h 331"/>
                <a:gd name="T8" fmla="*/ 83 w 351"/>
                <a:gd name="T9" fmla="*/ 19 h 331"/>
                <a:gd name="T10" fmla="*/ 84 w 351"/>
                <a:gd name="T11" fmla="*/ 79 h 331"/>
                <a:gd name="T12" fmla="*/ 127 w 351"/>
                <a:gd name="T13" fmla="*/ 112 h 331"/>
                <a:gd name="T14" fmla="*/ 144 w 351"/>
                <a:gd name="T15" fmla="*/ 81 h 331"/>
                <a:gd name="T16" fmla="*/ 135 w 351"/>
                <a:gd name="T17" fmla="*/ 61 h 331"/>
                <a:gd name="T18" fmla="*/ 142 w 351"/>
                <a:gd name="T19" fmla="*/ 29 h 331"/>
                <a:gd name="T20" fmla="*/ 175 w 351"/>
                <a:gd name="T21" fmla="*/ 28 h 331"/>
                <a:gd name="T22" fmla="*/ 188 w 351"/>
                <a:gd name="T23" fmla="*/ 55 h 331"/>
                <a:gd name="T24" fmla="*/ 182 w 351"/>
                <a:gd name="T25" fmla="*/ 80 h 331"/>
                <a:gd name="T26" fmla="*/ 193 w 351"/>
                <a:gd name="T27" fmla="*/ 111 h 331"/>
                <a:gd name="T28" fmla="*/ 233 w 351"/>
                <a:gd name="T29" fmla="*/ 93 h 331"/>
                <a:gd name="T30" fmla="*/ 232 w 351"/>
                <a:gd name="T31" fmla="*/ 27 h 331"/>
                <a:gd name="T32" fmla="*/ 234 w 351"/>
                <a:gd name="T33" fmla="*/ 7 h 331"/>
                <a:gd name="T34" fmla="*/ 255 w 351"/>
                <a:gd name="T35" fmla="*/ 4 h 331"/>
                <a:gd name="T36" fmla="*/ 313 w 351"/>
                <a:gd name="T37" fmla="*/ 16 h 331"/>
                <a:gd name="T38" fmla="*/ 331 w 351"/>
                <a:gd name="T39" fmla="*/ 34 h 331"/>
                <a:gd name="T40" fmla="*/ 309 w 351"/>
                <a:gd name="T41" fmla="*/ 45 h 331"/>
                <a:gd name="T42" fmla="*/ 279 w 351"/>
                <a:gd name="T43" fmla="*/ 70 h 331"/>
                <a:gd name="T44" fmla="*/ 275 w 351"/>
                <a:gd name="T45" fmla="*/ 139 h 331"/>
                <a:gd name="T46" fmla="*/ 236 w 351"/>
                <a:gd name="T47" fmla="*/ 175 h 331"/>
                <a:gd name="T48" fmla="*/ 211 w 351"/>
                <a:gd name="T49" fmla="*/ 173 h 331"/>
                <a:gd name="T50" fmla="*/ 190 w 351"/>
                <a:gd name="T51" fmla="*/ 180 h 331"/>
                <a:gd name="T52" fmla="*/ 197 w 351"/>
                <a:gd name="T53" fmla="*/ 208 h 331"/>
                <a:gd name="T54" fmla="*/ 287 w 351"/>
                <a:gd name="T55" fmla="*/ 212 h 331"/>
                <a:gd name="T56" fmla="*/ 300 w 351"/>
                <a:gd name="T57" fmla="*/ 192 h 331"/>
                <a:gd name="T58" fmla="*/ 305 w 351"/>
                <a:gd name="T59" fmla="*/ 165 h 331"/>
                <a:gd name="T60" fmla="*/ 321 w 351"/>
                <a:gd name="T61" fmla="*/ 150 h 331"/>
                <a:gd name="T62" fmla="*/ 339 w 351"/>
                <a:gd name="T63" fmla="*/ 166 h 331"/>
                <a:gd name="T64" fmla="*/ 331 w 351"/>
                <a:gd name="T65" fmla="*/ 231 h 331"/>
                <a:gd name="T66" fmla="*/ 285 w 351"/>
                <a:gd name="T67" fmla="*/ 258 h 331"/>
                <a:gd name="T68" fmla="*/ 154 w 351"/>
                <a:gd name="T69" fmla="*/ 250 h 331"/>
                <a:gd name="T70" fmla="*/ 137 w 351"/>
                <a:gd name="T71" fmla="*/ 251 h 331"/>
                <a:gd name="T72" fmla="*/ 125 w 351"/>
                <a:gd name="T73" fmla="*/ 270 h 331"/>
                <a:gd name="T74" fmla="*/ 140 w 351"/>
                <a:gd name="T75" fmla="*/ 286 h 331"/>
                <a:gd name="T76" fmla="*/ 315 w 351"/>
                <a:gd name="T77" fmla="*/ 289 h 331"/>
                <a:gd name="T78" fmla="*/ 333 w 351"/>
                <a:gd name="T79" fmla="*/ 288 h 331"/>
                <a:gd name="T80" fmla="*/ 350 w 351"/>
                <a:gd name="T81" fmla="*/ 304 h 331"/>
                <a:gd name="T82" fmla="*/ 343 w 351"/>
                <a:gd name="T83" fmla="*/ 324 h 331"/>
                <a:gd name="T84" fmla="*/ 317 w 351"/>
                <a:gd name="T85" fmla="*/ 330 h 331"/>
                <a:gd name="T86" fmla="*/ 45 w 351"/>
                <a:gd name="T87" fmla="*/ 331 h 331"/>
                <a:gd name="T88" fmla="*/ 3 w 351"/>
                <a:gd name="T89" fmla="*/ 295 h 331"/>
                <a:gd name="T90" fmla="*/ 6 w 351"/>
                <a:gd name="T91" fmla="*/ 221 h 331"/>
                <a:gd name="T92" fmla="*/ 29 w 351"/>
                <a:gd name="T93" fmla="*/ 204 h 331"/>
                <a:gd name="T94" fmla="*/ 39 w 351"/>
                <a:gd name="T95" fmla="*/ 225 h 331"/>
                <a:gd name="T96" fmla="*/ 47 w 351"/>
                <a:gd name="T97" fmla="*/ 268 h 331"/>
                <a:gd name="T98" fmla="*/ 65 w 351"/>
                <a:gd name="T99" fmla="*/ 283 h 331"/>
                <a:gd name="T100" fmla="*/ 70 w 351"/>
                <a:gd name="T101" fmla="*/ 263 h 331"/>
                <a:gd name="T102" fmla="*/ 68 w 351"/>
                <a:gd name="T103" fmla="*/ 243 h 331"/>
                <a:gd name="T104" fmla="*/ 104 w 351"/>
                <a:gd name="T105" fmla="*/ 210 h 331"/>
                <a:gd name="T106" fmla="*/ 123 w 351"/>
                <a:gd name="T107" fmla="*/ 208 h 331"/>
                <a:gd name="T108" fmla="*/ 135 w 351"/>
                <a:gd name="T109" fmla="*/ 187 h 331"/>
                <a:gd name="T110" fmla="*/ 118 w 351"/>
                <a:gd name="T111" fmla="*/ 172 h 331"/>
                <a:gd name="T112" fmla="*/ 79 w 351"/>
                <a:gd name="T113" fmla="*/ 176 h 331"/>
                <a:gd name="T114" fmla="*/ 57 w 351"/>
                <a:gd name="T115" fmla="*/ 175 h 331"/>
                <a:gd name="T116" fmla="*/ 52 w 351"/>
                <a:gd name="T117" fmla="*/ 17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1" h="331">
                  <a:moveTo>
                    <a:pt x="52" y="170"/>
                  </a:moveTo>
                  <a:cubicBezTo>
                    <a:pt x="80" y="151"/>
                    <a:pt x="66" y="134"/>
                    <a:pt x="56" y="115"/>
                  </a:cubicBezTo>
                  <a:cubicBezTo>
                    <a:pt x="38" y="83"/>
                    <a:pt x="42" y="47"/>
                    <a:pt x="51" y="13"/>
                  </a:cubicBezTo>
                  <a:cubicBezTo>
                    <a:pt x="52" y="8"/>
                    <a:pt x="63" y="0"/>
                    <a:pt x="66" y="1"/>
                  </a:cubicBezTo>
                  <a:cubicBezTo>
                    <a:pt x="73" y="5"/>
                    <a:pt x="82" y="12"/>
                    <a:pt x="83" y="19"/>
                  </a:cubicBezTo>
                  <a:cubicBezTo>
                    <a:pt x="85" y="39"/>
                    <a:pt x="83" y="59"/>
                    <a:pt x="84" y="79"/>
                  </a:cubicBezTo>
                  <a:cubicBezTo>
                    <a:pt x="85" y="105"/>
                    <a:pt x="103" y="118"/>
                    <a:pt x="127" y="112"/>
                  </a:cubicBezTo>
                  <a:cubicBezTo>
                    <a:pt x="144" y="107"/>
                    <a:pt x="150" y="97"/>
                    <a:pt x="144" y="81"/>
                  </a:cubicBezTo>
                  <a:cubicBezTo>
                    <a:pt x="141" y="74"/>
                    <a:pt x="135" y="68"/>
                    <a:pt x="135" y="61"/>
                  </a:cubicBezTo>
                  <a:cubicBezTo>
                    <a:pt x="135" y="50"/>
                    <a:pt x="136" y="35"/>
                    <a:pt x="142" y="29"/>
                  </a:cubicBezTo>
                  <a:cubicBezTo>
                    <a:pt x="149" y="24"/>
                    <a:pt x="166" y="23"/>
                    <a:pt x="175" y="28"/>
                  </a:cubicBezTo>
                  <a:cubicBezTo>
                    <a:pt x="182" y="31"/>
                    <a:pt x="186" y="45"/>
                    <a:pt x="188" y="55"/>
                  </a:cubicBezTo>
                  <a:cubicBezTo>
                    <a:pt x="189" y="63"/>
                    <a:pt x="184" y="72"/>
                    <a:pt x="182" y="80"/>
                  </a:cubicBezTo>
                  <a:cubicBezTo>
                    <a:pt x="178" y="93"/>
                    <a:pt x="176" y="106"/>
                    <a:pt x="193" y="111"/>
                  </a:cubicBezTo>
                  <a:cubicBezTo>
                    <a:pt x="212" y="116"/>
                    <a:pt x="231" y="109"/>
                    <a:pt x="233" y="93"/>
                  </a:cubicBezTo>
                  <a:cubicBezTo>
                    <a:pt x="235" y="71"/>
                    <a:pt x="232" y="49"/>
                    <a:pt x="232" y="27"/>
                  </a:cubicBezTo>
                  <a:cubicBezTo>
                    <a:pt x="232" y="20"/>
                    <a:pt x="230" y="10"/>
                    <a:pt x="234" y="7"/>
                  </a:cubicBezTo>
                  <a:cubicBezTo>
                    <a:pt x="239" y="3"/>
                    <a:pt x="248" y="3"/>
                    <a:pt x="255" y="4"/>
                  </a:cubicBezTo>
                  <a:cubicBezTo>
                    <a:pt x="275" y="7"/>
                    <a:pt x="294" y="10"/>
                    <a:pt x="313" y="16"/>
                  </a:cubicBezTo>
                  <a:cubicBezTo>
                    <a:pt x="320" y="18"/>
                    <a:pt x="331" y="27"/>
                    <a:pt x="331" y="34"/>
                  </a:cubicBezTo>
                  <a:cubicBezTo>
                    <a:pt x="332" y="47"/>
                    <a:pt x="321" y="47"/>
                    <a:pt x="309" y="45"/>
                  </a:cubicBezTo>
                  <a:cubicBezTo>
                    <a:pt x="285" y="40"/>
                    <a:pt x="280" y="45"/>
                    <a:pt x="279" y="70"/>
                  </a:cubicBezTo>
                  <a:cubicBezTo>
                    <a:pt x="279" y="93"/>
                    <a:pt x="278" y="116"/>
                    <a:pt x="275" y="139"/>
                  </a:cubicBezTo>
                  <a:cubicBezTo>
                    <a:pt x="273" y="168"/>
                    <a:pt x="264" y="175"/>
                    <a:pt x="236" y="175"/>
                  </a:cubicBezTo>
                  <a:cubicBezTo>
                    <a:pt x="228" y="174"/>
                    <a:pt x="219" y="172"/>
                    <a:pt x="211" y="173"/>
                  </a:cubicBezTo>
                  <a:cubicBezTo>
                    <a:pt x="203" y="173"/>
                    <a:pt x="190" y="177"/>
                    <a:pt x="190" y="180"/>
                  </a:cubicBezTo>
                  <a:cubicBezTo>
                    <a:pt x="189" y="190"/>
                    <a:pt x="191" y="204"/>
                    <a:pt x="197" y="208"/>
                  </a:cubicBezTo>
                  <a:cubicBezTo>
                    <a:pt x="225" y="226"/>
                    <a:pt x="257" y="223"/>
                    <a:pt x="287" y="212"/>
                  </a:cubicBezTo>
                  <a:cubicBezTo>
                    <a:pt x="293" y="210"/>
                    <a:pt x="297" y="199"/>
                    <a:pt x="300" y="192"/>
                  </a:cubicBezTo>
                  <a:cubicBezTo>
                    <a:pt x="303" y="183"/>
                    <a:pt x="301" y="173"/>
                    <a:pt x="305" y="165"/>
                  </a:cubicBezTo>
                  <a:cubicBezTo>
                    <a:pt x="307" y="158"/>
                    <a:pt x="317" y="149"/>
                    <a:pt x="321" y="150"/>
                  </a:cubicBezTo>
                  <a:cubicBezTo>
                    <a:pt x="328" y="152"/>
                    <a:pt x="339" y="161"/>
                    <a:pt x="339" y="166"/>
                  </a:cubicBezTo>
                  <a:cubicBezTo>
                    <a:pt x="338" y="188"/>
                    <a:pt x="336" y="210"/>
                    <a:pt x="331" y="231"/>
                  </a:cubicBezTo>
                  <a:cubicBezTo>
                    <a:pt x="325" y="253"/>
                    <a:pt x="305" y="259"/>
                    <a:pt x="285" y="258"/>
                  </a:cubicBezTo>
                  <a:cubicBezTo>
                    <a:pt x="242" y="257"/>
                    <a:pt x="198" y="253"/>
                    <a:pt x="154" y="250"/>
                  </a:cubicBezTo>
                  <a:cubicBezTo>
                    <a:pt x="149" y="249"/>
                    <a:pt x="141" y="248"/>
                    <a:pt x="137" y="251"/>
                  </a:cubicBezTo>
                  <a:cubicBezTo>
                    <a:pt x="131" y="256"/>
                    <a:pt x="124" y="264"/>
                    <a:pt x="125" y="270"/>
                  </a:cubicBezTo>
                  <a:cubicBezTo>
                    <a:pt x="125" y="276"/>
                    <a:pt x="134" y="286"/>
                    <a:pt x="140" y="286"/>
                  </a:cubicBezTo>
                  <a:cubicBezTo>
                    <a:pt x="198" y="288"/>
                    <a:pt x="257" y="288"/>
                    <a:pt x="315" y="289"/>
                  </a:cubicBezTo>
                  <a:cubicBezTo>
                    <a:pt x="321" y="289"/>
                    <a:pt x="328" y="286"/>
                    <a:pt x="333" y="288"/>
                  </a:cubicBezTo>
                  <a:cubicBezTo>
                    <a:pt x="340" y="291"/>
                    <a:pt x="348" y="297"/>
                    <a:pt x="350" y="304"/>
                  </a:cubicBezTo>
                  <a:cubicBezTo>
                    <a:pt x="351" y="309"/>
                    <a:pt x="348" y="320"/>
                    <a:pt x="343" y="324"/>
                  </a:cubicBezTo>
                  <a:cubicBezTo>
                    <a:pt x="336" y="329"/>
                    <a:pt x="326" y="330"/>
                    <a:pt x="317" y="330"/>
                  </a:cubicBezTo>
                  <a:cubicBezTo>
                    <a:pt x="227" y="331"/>
                    <a:pt x="136" y="331"/>
                    <a:pt x="45" y="331"/>
                  </a:cubicBezTo>
                  <a:cubicBezTo>
                    <a:pt x="16" y="331"/>
                    <a:pt x="7" y="325"/>
                    <a:pt x="3" y="295"/>
                  </a:cubicBezTo>
                  <a:cubicBezTo>
                    <a:pt x="0" y="271"/>
                    <a:pt x="3" y="245"/>
                    <a:pt x="6" y="221"/>
                  </a:cubicBezTo>
                  <a:cubicBezTo>
                    <a:pt x="7" y="214"/>
                    <a:pt x="21" y="209"/>
                    <a:pt x="29" y="204"/>
                  </a:cubicBezTo>
                  <a:cubicBezTo>
                    <a:pt x="33" y="211"/>
                    <a:pt x="38" y="218"/>
                    <a:pt x="39" y="225"/>
                  </a:cubicBezTo>
                  <a:cubicBezTo>
                    <a:pt x="43" y="240"/>
                    <a:pt x="42" y="255"/>
                    <a:pt x="47" y="268"/>
                  </a:cubicBezTo>
                  <a:cubicBezTo>
                    <a:pt x="49" y="274"/>
                    <a:pt x="59" y="278"/>
                    <a:pt x="65" y="283"/>
                  </a:cubicBezTo>
                  <a:cubicBezTo>
                    <a:pt x="67" y="276"/>
                    <a:pt x="70" y="270"/>
                    <a:pt x="70" y="263"/>
                  </a:cubicBezTo>
                  <a:cubicBezTo>
                    <a:pt x="71" y="257"/>
                    <a:pt x="68" y="250"/>
                    <a:pt x="68" y="243"/>
                  </a:cubicBezTo>
                  <a:cubicBezTo>
                    <a:pt x="67" y="210"/>
                    <a:pt x="71" y="207"/>
                    <a:pt x="104" y="210"/>
                  </a:cubicBezTo>
                  <a:cubicBezTo>
                    <a:pt x="110" y="211"/>
                    <a:pt x="118" y="211"/>
                    <a:pt x="123" y="208"/>
                  </a:cubicBezTo>
                  <a:cubicBezTo>
                    <a:pt x="129" y="203"/>
                    <a:pt x="136" y="194"/>
                    <a:pt x="135" y="187"/>
                  </a:cubicBezTo>
                  <a:cubicBezTo>
                    <a:pt x="134" y="181"/>
                    <a:pt x="125" y="172"/>
                    <a:pt x="118" y="172"/>
                  </a:cubicBezTo>
                  <a:cubicBezTo>
                    <a:pt x="105" y="170"/>
                    <a:pt x="92" y="175"/>
                    <a:pt x="79" y="176"/>
                  </a:cubicBezTo>
                  <a:cubicBezTo>
                    <a:pt x="72" y="176"/>
                    <a:pt x="64" y="175"/>
                    <a:pt x="57" y="175"/>
                  </a:cubicBezTo>
                  <a:cubicBezTo>
                    <a:pt x="56" y="173"/>
                    <a:pt x="54" y="171"/>
                    <a:pt x="52" y="1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9"/>
            <p:cNvSpPr/>
            <p:nvPr/>
          </p:nvSpPr>
          <p:spPr bwMode="auto">
            <a:xfrm>
              <a:off x="2057301" y="922326"/>
              <a:ext cx="297744" cy="283668"/>
            </a:xfrm>
            <a:custGeom>
              <a:avLst/>
              <a:gdLst>
                <a:gd name="T0" fmla="*/ 80 w 364"/>
                <a:gd name="T1" fmla="*/ 151 h 346"/>
                <a:gd name="T2" fmla="*/ 165 w 364"/>
                <a:gd name="T3" fmla="*/ 250 h 346"/>
                <a:gd name="T4" fmla="*/ 245 w 364"/>
                <a:gd name="T5" fmla="*/ 256 h 346"/>
                <a:gd name="T6" fmla="*/ 267 w 364"/>
                <a:gd name="T7" fmla="*/ 211 h 346"/>
                <a:gd name="T8" fmla="*/ 249 w 364"/>
                <a:gd name="T9" fmla="*/ 203 h 346"/>
                <a:gd name="T10" fmla="*/ 139 w 364"/>
                <a:gd name="T11" fmla="*/ 170 h 346"/>
                <a:gd name="T12" fmla="*/ 108 w 364"/>
                <a:gd name="T13" fmla="*/ 136 h 346"/>
                <a:gd name="T14" fmla="*/ 118 w 364"/>
                <a:gd name="T15" fmla="*/ 109 h 346"/>
                <a:gd name="T16" fmla="*/ 138 w 364"/>
                <a:gd name="T17" fmla="*/ 107 h 346"/>
                <a:gd name="T18" fmla="*/ 191 w 364"/>
                <a:gd name="T19" fmla="*/ 73 h 346"/>
                <a:gd name="T20" fmla="*/ 241 w 364"/>
                <a:gd name="T21" fmla="*/ 6 h 346"/>
                <a:gd name="T22" fmla="*/ 243 w 364"/>
                <a:gd name="T23" fmla="*/ 35 h 346"/>
                <a:gd name="T24" fmla="*/ 191 w 364"/>
                <a:gd name="T25" fmla="*/ 109 h 346"/>
                <a:gd name="T26" fmla="*/ 170 w 364"/>
                <a:gd name="T27" fmla="*/ 124 h 346"/>
                <a:gd name="T28" fmla="*/ 209 w 364"/>
                <a:gd name="T29" fmla="*/ 135 h 346"/>
                <a:gd name="T30" fmla="*/ 259 w 364"/>
                <a:gd name="T31" fmla="*/ 59 h 346"/>
                <a:gd name="T32" fmla="*/ 268 w 364"/>
                <a:gd name="T33" fmla="*/ 29 h 346"/>
                <a:gd name="T34" fmla="*/ 306 w 364"/>
                <a:gd name="T35" fmla="*/ 9 h 346"/>
                <a:gd name="T36" fmla="*/ 295 w 364"/>
                <a:gd name="T37" fmla="*/ 59 h 346"/>
                <a:gd name="T38" fmla="*/ 255 w 364"/>
                <a:gd name="T39" fmla="*/ 134 h 346"/>
                <a:gd name="T40" fmla="*/ 251 w 364"/>
                <a:gd name="T41" fmla="*/ 162 h 346"/>
                <a:gd name="T42" fmla="*/ 283 w 364"/>
                <a:gd name="T43" fmla="*/ 153 h 346"/>
                <a:gd name="T44" fmla="*/ 319 w 364"/>
                <a:gd name="T45" fmla="*/ 61 h 346"/>
                <a:gd name="T46" fmla="*/ 323 w 364"/>
                <a:gd name="T47" fmla="*/ 14 h 346"/>
                <a:gd name="T48" fmla="*/ 335 w 364"/>
                <a:gd name="T49" fmla="*/ 0 h 346"/>
                <a:gd name="T50" fmla="*/ 357 w 364"/>
                <a:gd name="T51" fmla="*/ 9 h 346"/>
                <a:gd name="T52" fmla="*/ 364 w 364"/>
                <a:gd name="T53" fmla="*/ 49 h 346"/>
                <a:gd name="T54" fmla="*/ 318 w 364"/>
                <a:gd name="T55" fmla="*/ 173 h 346"/>
                <a:gd name="T56" fmla="*/ 326 w 364"/>
                <a:gd name="T57" fmla="*/ 257 h 346"/>
                <a:gd name="T58" fmla="*/ 317 w 364"/>
                <a:gd name="T59" fmla="*/ 289 h 346"/>
                <a:gd name="T60" fmla="*/ 266 w 364"/>
                <a:gd name="T61" fmla="*/ 292 h 346"/>
                <a:gd name="T62" fmla="*/ 221 w 364"/>
                <a:gd name="T63" fmla="*/ 319 h 346"/>
                <a:gd name="T64" fmla="*/ 190 w 364"/>
                <a:gd name="T65" fmla="*/ 342 h 346"/>
                <a:gd name="T66" fmla="*/ 165 w 364"/>
                <a:gd name="T67" fmla="*/ 325 h 346"/>
                <a:gd name="T68" fmla="*/ 152 w 364"/>
                <a:gd name="T69" fmla="*/ 298 h 346"/>
                <a:gd name="T70" fmla="*/ 97 w 364"/>
                <a:gd name="T71" fmla="*/ 295 h 346"/>
                <a:gd name="T72" fmla="*/ 77 w 364"/>
                <a:gd name="T73" fmla="*/ 317 h 346"/>
                <a:gd name="T74" fmla="*/ 16 w 364"/>
                <a:gd name="T75" fmla="*/ 334 h 346"/>
                <a:gd name="T76" fmla="*/ 14 w 364"/>
                <a:gd name="T77" fmla="*/ 315 h 346"/>
                <a:gd name="T78" fmla="*/ 64 w 364"/>
                <a:gd name="T79" fmla="*/ 284 h 346"/>
                <a:gd name="T80" fmla="*/ 72 w 364"/>
                <a:gd name="T81" fmla="*/ 237 h 346"/>
                <a:gd name="T82" fmla="*/ 46 w 364"/>
                <a:gd name="T83" fmla="*/ 233 h 346"/>
                <a:gd name="T84" fmla="*/ 16 w 364"/>
                <a:gd name="T85" fmla="*/ 252 h 346"/>
                <a:gd name="T86" fmla="*/ 0 w 364"/>
                <a:gd name="T87" fmla="*/ 250 h 346"/>
                <a:gd name="T88" fmla="*/ 3 w 364"/>
                <a:gd name="T89" fmla="*/ 234 h 346"/>
                <a:gd name="T90" fmla="*/ 10 w 364"/>
                <a:gd name="T91" fmla="*/ 227 h 346"/>
                <a:gd name="T92" fmla="*/ 68 w 364"/>
                <a:gd name="T93" fmla="*/ 168 h 346"/>
                <a:gd name="T94" fmla="*/ 80 w 364"/>
                <a:gd name="T95" fmla="*/ 1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64" h="346">
                  <a:moveTo>
                    <a:pt x="80" y="151"/>
                  </a:moveTo>
                  <a:cubicBezTo>
                    <a:pt x="92" y="203"/>
                    <a:pt x="125" y="230"/>
                    <a:pt x="165" y="250"/>
                  </a:cubicBezTo>
                  <a:cubicBezTo>
                    <a:pt x="190" y="262"/>
                    <a:pt x="217" y="268"/>
                    <a:pt x="245" y="256"/>
                  </a:cubicBezTo>
                  <a:cubicBezTo>
                    <a:pt x="264" y="247"/>
                    <a:pt x="274" y="229"/>
                    <a:pt x="267" y="211"/>
                  </a:cubicBezTo>
                  <a:cubicBezTo>
                    <a:pt x="265" y="206"/>
                    <a:pt x="255" y="203"/>
                    <a:pt x="249" y="203"/>
                  </a:cubicBezTo>
                  <a:cubicBezTo>
                    <a:pt x="210" y="200"/>
                    <a:pt x="171" y="194"/>
                    <a:pt x="139" y="170"/>
                  </a:cubicBezTo>
                  <a:cubicBezTo>
                    <a:pt x="127" y="161"/>
                    <a:pt x="117" y="148"/>
                    <a:pt x="108" y="136"/>
                  </a:cubicBezTo>
                  <a:cubicBezTo>
                    <a:pt x="98" y="123"/>
                    <a:pt x="105" y="114"/>
                    <a:pt x="118" y="109"/>
                  </a:cubicBezTo>
                  <a:cubicBezTo>
                    <a:pt x="125" y="107"/>
                    <a:pt x="132" y="108"/>
                    <a:pt x="138" y="107"/>
                  </a:cubicBezTo>
                  <a:cubicBezTo>
                    <a:pt x="162" y="106"/>
                    <a:pt x="181" y="97"/>
                    <a:pt x="191" y="73"/>
                  </a:cubicBezTo>
                  <a:cubicBezTo>
                    <a:pt x="202" y="49"/>
                    <a:pt x="214" y="26"/>
                    <a:pt x="241" y="6"/>
                  </a:cubicBezTo>
                  <a:cubicBezTo>
                    <a:pt x="242" y="19"/>
                    <a:pt x="245" y="27"/>
                    <a:pt x="243" y="35"/>
                  </a:cubicBezTo>
                  <a:cubicBezTo>
                    <a:pt x="236" y="66"/>
                    <a:pt x="218" y="91"/>
                    <a:pt x="191" y="109"/>
                  </a:cubicBezTo>
                  <a:cubicBezTo>
                    <a:pt x="184" y="114"/>
                    <a:pt x="177" y="119"/>
                    <a:pt x="170" y="124"/>
                  </a:cubicBezTo>
                  <a:cubicBezTo>
                    <a:pt x="181" y="141"/>
                    <a:pt x="193" y="144"/>
                    <a:pt x="209" y="135"/>
                  </a:cubicBezTo>
                  <a:cubicBezTo>
                    <a:pt x="239" y="119"/>
                    <a:pt x="250" y="90"/>
                    <a:pt x="259" y="59"/>
                  </a:cubicBezTo>
                  <a:cubicBezTo>
                    <a:pt x="262" y="49"/>
                    <a:pt x="264" y="39"/>
                    <a:pt x="268" y="29"/>
                  </a:cubicBezTo>
                  <a:cubicBezTo>
                    <a:pt x="274" y="16"/>
                    <a:pt x="282" y="5"/>
                    <a:pt x="306" y="9"/>
                  </a:cubicBezTo>
                  <a:cubicBezTo>
                    <a:pt x="302" y="26"/>
                    <a:pt x="302" y="44"/>
                    <a:pt x="295" y="59"/>
                  </a:cubicBezTo>
                  <a:cubicBezTo>
                    <a:pt x="284" y="85"/>
                    <a:pt x="267" y="109"/>
                    <a:pt x="255" y="134"/>
                  </a:cubicBezTo>
                  <a:cubicBezTo>
                    <a:pt x="251" y="142"/>
                    <a:pt x="252" y="153"/>
                    <a:pt x="251" y="162"/>
                  </a:cubicBezTo>
                  <a:cubicBezTo>
                    <a:pt x="262" y="159"/>
                    <a:pt x="275" y="160"/>
                    <a:pt x="283" y="153"/>
                  </a:cubicBezTo>
                  <a:cubicBezTo>
                    <a:pt x="309" y="129"/>
                    <a:pt x="317" y="96"/>
                    <a:pt x="319" y="61"/>
                  </a:cubicBezTo>
                  <a:cubicBezTo>
                    <a:pt x="320" y="46"/>
                    <a:pt x="321" y="30"/>
                    <a:pt x="323" y="14"/>
                  </a:cubicBezTo>
                  <a:cubicBezTo>
                    <a:pt x="324" y="9"/>
                    <a:pt x="331" y="0"/>
                    <a:pt x="335" y="0"/>
                  </a:cubicBezTo>
                  <a:cubicBezTo>
                    <a:pt x="343" y="0"/>
                    <a:pt x="354" y="4"/>
                    <a:pt x="357" y="9"/>
                  </a:cubicBezTo>
                  <a:cubicBezTo>
                    <a:pt x="362" y="21"/>
                    <a:pt x="364" y="36"/>
                    <a:pt x="364" y="49"/>
                  </a:cubicBezTo>
                  <a:cubicBezTo>
                    <a:pt x="364" y="96"/>
                    <a:pt x="346" y="136"/>
                    <a:pt x="318" y="173"/>
                  </a:cubicBezTo>
                  <a:cubicBezTo>
                    <a:pt x="304" y="193"/>
                    <a:pt x="309" y="240"/>
                    <a:pt x="326" y="257"/>
                  </a:cubicBezTo>
                  <a:cubicBezTo>
                    <a:pt x="339" y="269"/>
                    <a:pt x="335" y="286"/>
                    <a:pt x="317" y="289"/>
                  </a:cubicBezTo>
                  <a:cubicBezTo>
                    <a:pt x="300" y="293"/>
                    <a:pt x="283" y="294"/>
                    <a:pt x="266" y="292"/>
                  </a:cubicBezTo>
                  <a:cubicBezTo>
                    <a:pt x="236" y="288"/>
                    <a:pt x="232" y="291"/>
                    <a:pt x="221" y="319"/>
                  </a:cubicBezTo>
                  <a:cubicBezTo>
                    <a:pt x="217" y="329"/>
                    <a:pt x="202" y="337"/>
                    <a:pt x="190" y="342"/>
                  </a:cubicBezTo>
                  <a:cubicBezTo>
                    <a:pt x="178" y="346"/>
                    <a:pt x="169" y="337"/>
                    <a:pt x="165" y="325"/>
                  </a:cubicBezTo>
                  <a:cubicBezTo>
                    <a:pt x="161" y="315"/>
                    <a:pt x="157" y="306"/>
                    <a:pt x="152" y="298"/>
                  </a:cubicBezTo>
                  <a:cubicBezTo>
                    <a:pt x="137" y="278"/>
                    <a:pt x="114" y="277"/>
                    <a:pt x="97" y="295"/>
                  </a:cubicBezTo>
                  <a:cubicBezTo>
                    <a:pt x="90" y="302"/>
                    <a:pt x="83" y="309"/>
                    <a:pt x="77" y="317"/>
                  </a:cubicBezTo>
                  <a:cubicBezTo>
                    <a:pt x="60" y="335"/>
                    <a:pt x="38" y="337"/>
                    <a:pt x="16" y="334"/>
                  </a:cubicBezTo>
                  <a:cubicBezTo>
                    <a:pt x="2" y="332"/>
                    <a:pt x="6" y="321"/>
                    <a:pt x="14" y="315"/>
                  </a:cubicBezTo>
                  <a:cubicBezTo>
                    <a:pt x="30" y="304"/>
                    <a:pt x="47" y="294"/>
                    <a:pt x="64" y="284"/>
                  </a:cubicBezTo>
                  <a:cubicBezTo>
                    <a:pt x="85" y="272"/>
                    <a:pt x="88" y="256"/>
                    <a:pt x="72" y="237"/>
                  </a:cubicBezTo>
                  <a:cubicBezTo>
                    <a:pt x="64" y="228"/>
                    <a:pt x="56" y="227"/>
                    <a:pt x="46" y="233"/>
                  </a:cubicBezTo>
                  <a:cubicBezTo>
                    <a:pt x="36" y="240"/>
                    <a:pt x="27" y="247"/>
                    <a:pt x="16" y="252"/>
                  </a:cubicBezTo>
                  <a:cubicBezTo>
                    <a:pt x="12" y="254"/>
                    <a:pt x="6" y="251"/>
                    <a:pt x="0" y="250"/>
                  </a:cubicBezTo>
                  <a:cubicBezTo>
                    <a:pt x="1" y="245"/>
                    <a:pt x="1" y="239"/>
                    <a:pt x="3" y="234"/>
                  </a:cubicBezTo>
                  <a:cubicBezTo>
                    <a:pt x="4" y="231"/>
                    <a:pt x="8" y="230"/>
                    <a:pt x="10" y="227"/>
                  </a:cubicBezTo>
                  <a:cubicBezTo>
                    <a:pt x="30" y="208"/>
                    <a:pt x="49" y="188"/>
                    <a:pt x="68" y="168"/>
                  </a:cubicBezTo>
                  <a:cubicBezTo>
                    <a:pt x="71" y="164"/>
                    <a:pt x="74" y="160"/>
                    <a:pt x="80" y="1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0"/>
            <p:cNvSpPr/>
            <p:nvPr/>
          </p:nvSpPr>
          <p:spPr bwMode="auto">
            <a:xfrm>
              <a:off x="1949281" y="1249141"/>
              <a:ext cx="74359" cy="268979"/>
            </a:xfrm>
            <a:custGeom>
              <a:avLst/>
              <a:gdLst>
                <a:gd name="T0" fmla="*/ 91 w 91"/>
                <a:gd name="T1" fmla="*/ 1 h 328"/>
                <a:gd name="T2" fmla="*/ 91 w 91"/>
                <a:gd name="T3" fmla="*/ 103 h 328"/>
                <a:gd name="T4" fmla="*/ 73 w 91"/>
                <a:gd name="T5" fmla="*/ 147 h 328"/>
                <a:gd name="T6" fmla="*/ 52 w 91"/>
                <a:gd name="T7" fmla="*/ 239 h 328"/>
                <a:gd name="T8" fmla="*/ 73 w 91"/>
                <a:gd name="T9" fmla="*/ 304 h 328"/>
                <a:gd name="T10" fmla="*/ 76 w 91"/>
                <a:gd name="T11" fmla="*/ 327 h 328"/>
                <a:gd name="T12" fmla="*/ 25 w 91"/>
                <a:gd name="T13" fmla="*/ 326 h 328"/>
                <a:gd name="T14" fmla="*/ 3 w 91"/>
                <a:gd name="T15" fmla="*/ 299 h 328"/>
                <a:gd name="T16" fmla="*/ 13 w 91"/>
                <a:gd name="T17" fmla="*/ 179 h 328"/>
                <a:gd name="T18" fmla="*/ 36 w 91"/>
                <a:gd name="T19" fmla="*/ 143 h 328"/>
                <a:gd name="T20" fmla="*/ 55 w 91"/>
                <a:gd name="T21" fmla="*/ 57 h 328"/>
                <a:gd name="T22" fmla="*/ 42 w 91"/>
                <a:gd name="T23" fmla="*/ 48 h 328"/>
                <a:gd name="T24" fmla="*/ 13 w 91"/>
                <a:gd name="T25" fmla="*/ 44 h 328"/>
                <a:gd name="T26" fmla="*/ 0 w 91"/>
                <a:gd name="T27" fmla="*/ 33 h 328"/>
                <a:gd name="T28" fmla="*/ 9 w 91"/>
                <a:gd name="T29" fmla="*/ 18 h 328"/>
                <a:gd name="T30" fmla="*/ 79 w 91"/>
                <a:gd name="T31" fmla="*/ 0 h 328"/>
                <a:gd name="T32" fmla="*/ 91 w 91"/>
                <a:gd name="T33" fmla="*/ 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1" h="328">
                  <a:moveTo>
                    <a:pt x="91" y="1"/>
                  </a:moveTo>
                  <a:cubicBezTo>
                    <a:pt x="91" y="37"/>
                    <a:pt x="90" y="70"/>
                    <a:pt x="91" y="103"/>
                  </a:cubicBezTo>
                  <a:cubicBezTo>
                    <a:pt x="91" y="120"/>
                    <a:pt x="88" y="136"/>
                    <a:pt x="73" y="147"/>
                  </a:cubicBezTo>
                  <a:cubicBezTo>
                    <a:pt x="43" y="172"/>
                    <a:pt x="44" y="205"/>
                    <a:pt x="52" y="239"/>
                  </a:cubicBezTo>
                  <a:cubicBezTo>
                    <a:pt x="57" y="261"/>
                    <a:pt x="66" y="282"/>
                    <a:pt x="73" y="304"/>
                  </a:cubicBezTo>
                  <a:cubicBezTo>
                    <a:pt x="75" y="311"/>
                    <a:pt x="75" y="318"/>
                    <a:pt x="76" y="327"/>
                  </a:cubicBezTo>
                  <a:cubicBezTo>
                    <a:pt x="57" y="327"/>
                    <a:pt x="41" y="328"/>
                    <a:pt x="25" y="326"/>
                  </a:cubicBezTo>
                  <a:cubicBezTo>
                    <a:pt x="10" y="325"/>
                    <a:pt x="2" y="317"/>
                    <a:pt x="3" y="299"/>
                  </a:cubicBezTo>
                  <a:cubicBezTo>
                    <a:pt x="7" y="259"/>
                    <a:pt x="7" y="219"/>
                    <a:pt x="13" y="179"/>
                  </a:cubicBezTo>
                  <a:cubicBezTo>
                    <a:pt x="15" y="166"/>
                    <a:pt x="26" y="153"/>
                    <a:pt x="36" y="143"/>
                  </a:cubicBezTo>
                  <a:cubicBezTo>
                    <a:pt x="60" y="118"/>
                    <a:pt x="58" y="88"/>
                    <a:pt x="55" y="57"/>
                  </a:cubicBezTo>
                  <a:cubicBezTo>
                    <a:pt x="55" y="54"/>
                    <a:pt x="47" y="49"/>
                    <a:pt x="42" y="48"/>
                  </a:cubicBezTo>
                  <a:cubicBezTo>
                    <a:pt x="33" y="46"/>
                    <a:pt x="22" y="46"/>
                    <a:pt x="13" y="44"/>
                  </a:cubicBezTo>
                  <a:cubicBezTo>
                    <a:pt x="8" y="42"/>
                    <a:pt x="1" y="37"/>
                    <a:pt x="0" y="33"/>
                  </a:cubicBezTo>
                  <a:cubicBezTo>
                    <a:pt x="0" y="28"/>
                    <a:pt x="5" y="19"/>
                    <a:pt x="9" y="18"/>
                  </a:cubicBezTo>
                  <a:cubicBezTo>
                    <a:pt x="32" y="11"/>
                    <a:pt x="56" y="6"/>
                    <a:pt x="79" y="0"/>
                  </a:cubicBezTo>
                  <a:cubicBezTo>
                    <a:pt x="82" y="0"/>
                    <a:pt x="86" y="1"/>
                    <a:pt x="9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11"/>
            <p:cNvSpPr/>
            <p:nvPr/>
          </p:nvSpPr>
          <p:spPr bwMode="auto">
            <a:xfrm>
              <a:off x="2041695" y="922326"/>
              <a:ext cx="153921" cy="155757"/>
            </a:xfrm>
            <a:custGeom>
              <a:avLst/>
              <a:gdLst>
                <a:gd name="T0" fmla="*/ 6 w 188"/>
                <a:gd name="T1" fmla="*/ 14 h 190"/>
                <a:gd name="T2" fmla="*/ 63 w 188"/>
                <a:gd name="T3" fmla="*/ 21 h 190"/>
                <a:gd name="T4" fmla="*/ 142 w 188"/>
                <a:gd name="T5" fmla="*/ 37 h 190"/>
                <a:gd name="T6" fmla="*/ 174 w 188"/>
                <a:gd name="T7" fmla="*/ 16 h 190"/>
                <a:gd name="T8" fmla="*/ 182 w 188"/>
                <a:gd name="T9" fmla="*/ 40 h 190"/>
                <a:gd name="T10" fmla="*/ 120 w 188"/>
                <a:gd name="T11" fmla="*/ 79 h 190"/>
                <a:gd name="T12" fmla="*/ 81 w 188"/>
                <a:gd name="T13" fmla="*/ 109 h 190"/>
                <a:gd name="T14" fmla="*/ 45 w 188"/>
                <a:gd name="T15" fmla="*/ 169 h 190"/>
                <a:gd name="T16" fmla="*/ 12 w 188"/>
                <a:gd name="T17" fmla="*/ 174 h 190"/>
                <a:gd name="T18" fmla="*/ 18 w 188"/>
                <a:gd name="T19" fmla="*/ 140 h 190"/>
                <a:gd name="T20" fmla="*/ 39 w 188"/>
                <a:gd name="T21" fmla="*/ 118 h 190"/>
                <a:gd name="T22" fmla="*/ 41 w 188"/>
                <a:gd name="T23" fmla="*/ 56 h 190"/>
                <a:gd name="T24" fmla="*/ 6 w 188"/>
                <a:gd name="T25" fmla="*/ 1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8" h="190">
                  <a:moveTo>
                    <a:pt x="6" y="14"/>
                  </a:moveTo>
                  <a:cubicBezTo>
                    <a:pt x="29" y="0"/>
                    <a:pt x="50" y="4"/>
                    <a:pt x="63" y="21"/>
                  </a:cubicBezTo>
                  <a:cubicBezTo>
                    <a:pt x="87" y="55"/>
                    <a:pt x="107" y="59"/>
                    <a:pt x="142" y="37"/>
                  </a:cubicBezTo>
                  <a:cubicBezTo>
                    <a:pt x="153" y="31"/>
                    <a:pt x="163" y="23"/>
                    <a:pt x="174" y="16"/>
                  </a:cubicBezTo>
                  <a:cubicBezTo>
                    <a:pt x="187" y="21"/>
                    <a:pt x="188" y="29"/>
                    <a:pt x="182" y="40"/>
                  </a:cubicBezTo>
                  <a:cubicBezTo>
                    <a:pt x="168" y="64"/>
                    <a:pt x="147" y="78"/>
                    <a:pt x="120" y="79"/>
                  </a:cubicBezTo>
                  <a:cubicBezTo>
                    <a:pt x="99" y="79"/>
                    <a:pt x="89" y="88"/>
                    <a:pt x="81" y="109"/>
                  </a:cubicBezTo>
                  <a:cubicBezTo>
                    <a:pt x="74" y="131"/>
                    <a:pt x="59" y="150"/>
                    <a:pt x="45" y="169"/>
                  </a:cubicBezTo>
                  <a:cubicBezTo>
                    <a:pt x="38" y="178"/>
                    <a:pt x="25" y="190"/>
                    <a:pt x="12" y="174"/>
                  </a:cubicBezTo>
                  <a:cubicBezTo>
                    <a:pt x="0" y="161"/>
                    <a:pt x="8" y="150"/>
                    <a:pt x="18" y="140"/>
                  </a:cubicBezTo>
                  <a:cubicBezTo>
                    <a:pt x="26" y="133"/>
                    <a:pt x="33" y="126"/>
                    <a:pt x="39" y="118"/>
                  </a:cubicBezTo>
                  <a:cubicBezTo>
                    <a:pt x="58" y="94"/>
                    <a:pt x="59" y="81"/>
                    <a:pt x="41" y="56"/>
                  </a:cubicBezTo>
                  <a:cubicBezTo>
                    <a:pt x="31" y="41"/>
                    <a:pt x="18" y="29"/>
                    <a:pt x="6"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1" name="标题 1"/>
          <p:cNvSpPr>
            <a:spLocks noGrp="1"/>
          </p:cNvSpPr>
          <p:nvPr>
            <p:ph type="title"/>
          </p:nvPr>
        </p:nvSpPr>
        <p:spPr>
          <a:xfrm>
            <a:off x="445418" y="136108"/>
            <a:ext cx="5291803" cy="601075"/>
          </a:xfrm>
          <a:prstGeom prst="rect">
            <a:avLst/>
          </a:prstGeom>
        </p:spPr>
        <p:txBody>
          <a:bodyPr lIns="0" rIns="0" anchor="ctr">
            <a:normAutofit/>
          </a:bodyPr>
          <a:lstStyle>
            <a:lvl1pPr algn="ctr">
              <a:defRPr sz="3200" b="1">
                <a:latin typeface="方正粗雅宋简体" panose="02000000000000000000" pitchFamily="2" charset="-122"/>
                <a:ea typeface="方正粗雅宋简体" panose="02000000000000000000" pitchFamily="2" charset="-122"/>
              </a:defRPr>
            </a:lvl1pPr>
          </a:lstStyle>
          <a:p>
            <a:r>
              <a:rPr lang="zh-CN" altLang="en-US" dirty="0"/>
              <a:t>单击此处编辑母版标题样式</a:t>
            </a:r>
          </a:p>
        </p:txBody>
      </p:sp>
      <p:cxnSp>
        <p:nvCxnSpPr>
          <p:cNvPr id="84" name="直接连接符 83" hidden="1"/>
          <p:cNvCxnSpPr/>
          <p:nvPr userDrawn="1"/>
        </p:nvCxnSpPr>
        <p:spPr>
          <a:xfrm rot="5400000">
            <a:off x="702289" y="507839"/>
            <a:ext cx="40445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矩形 84" hidden="1"/>
          <p:cNvSpPr/>
          <p:nvPr userDrawn="1"/>
        </p:nvSpPr>
        <p:spPr>
          <a:xfrm>
            <a:off x="869887" y="-22274"/>
            <a:ext cx="236852" cy="808281"/>
          </a:xfrm>
          <a:prstGeom prst="rect">
            <a:avLst/>
          </a:prstGeom>
          <a:solidFill>
            <a:srgbClr val="04428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文本占位符 87"/>
          <p:cNvSpPr>
            <a:spLocks noGrp="1"/>
          </p:cNvSpPr>
          <p:nvPr>
            <p:ph type="body" sz="quarter" idx="13"/>
          </p:nvPr>
        </p:nvSpPr>
        <p:spPr>
          <a:xfrm>
            <a:off x="445418" y="782778"/>
            <a:ext cx="5014430" cy="601662"/>
          </a:xfrm>
          <a:prstGeom prst="rect">
            <a:avLst/>
          </a:prstGeom>
        </p:spPr>
        <p:txBody>
          <a:bodyPr/>
          <a:lstStyle>
            <a:lvl1pPr marL="0" indent="0" algn="ctr">
              <a:buNone/>
              <a:defRPr sz="1800" b="1">
                <a:solidFill>
                  <a:schemeClr val="tx2"/>
                </a:solidFill>
                <a:latin typeface="方正准雅宋简体" panose="02000000000000000000" pitchFamily="2" charset="-122"/>
                <a:ea typeface="方正准雅宋简体" panose="02000000000000000000" pitchFamily="2" charset="-122"/>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单击此处编辑母版文本样式</a:t>
            </a:r>
          </a:p>
        </p:txBody>
      </p:sp>
    </p:spTree>
    <p:extLst>
      <p:ext uri="{BB962C8B-B14F-4D97-AF65-F5344CB8AC3E}">
        <p14:creationId xmlns:p14="http://schemas.microsoft.com/office/powerpoint/2010/main" val="4196107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chemeClr val="accent1">
                    <a:lumMod val="75000"/>
                  </a:schemeClr>
                </a:solidFill>
              </a:defRPr>
            </a:lvl1pPr>
          </a:lstStyle>
          <a:p>
            <a:r>
              <a:rPr kumimoji="1" lang="zh-CN" altLang="en-US" dirty="0"/>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E1A8045-A205-C64E-9347-2EFB885CAA75}" type="datetimeFigureOut">
              <a:rPr kumimoji="1" lang="zh-CN" altLang="en-US" smtClean="0"/>
              <a:t>2024/4/19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2141404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4E1A8045-A205-C64E-9347-2EFB885CAA75}" type="datetimeFigureOut">
              <a:rPr kumimoji="1" lang="zh-CN" altLang="en-US" smtClean="0"/>
              <a:t>2024/4/19</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902302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4E1A8045-A205-C64E-9347-2EFB885CAA75}" type="datetimeFigureOut">
              <a:rPr kumimoji="1" lang="zh-CN" altLang="en-US" smtClean="0"/>
              <a:t>2024/4/19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1612287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4E1A8045-A205-C64E-9347-2EFB885CAA75}" type="datetimeFigureOut">
              <a:rPr kumimoji="1" lang="zh-CN" altLang="en-US" smtClean="0"/>
              <a:t>2024/4/19</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769892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4E1A8045-A205-C64E-9347-2EFB885CAA75}" type="datetimeFigureOut">
              <a:rPr kumimoji="1" lang="zh-CN" altLang="en-US" smtClean="0"/>
              <a:t>2024/4/19</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994459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E1A8045-A205-C64E-9347-2EFB885CAA75}" type="datetimeFigureOut">
              <a:rPr kumimoji="1" lang="zh-CN" altLang="en-US" smtClean="0"/>
              <a:t>2024/4/19</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10583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4E1A8045-A205-C64E-9347-2EFB885CAA75}" type="datetimeFigureOut">
              <a:rPr kumimoji="1" lang="zh-CN" altLang="en-US" smtClean="0"/>
              <a:t>2024/4/19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1781763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将图片拖动到占位符，或单击添加图标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4E1A8045-A205-C64E-9347-2EFB885CAA75}" type="datetimeFigureOut">
              <a:rPr kumimoji="1" lang="zh-CN" altLang="en-US" smtClean="0"/>
              <a:t>2024/4/19</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1582750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661242"/>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p:cNvSpPr>
            <a:spLocks noGrp="1"/>
          </p:cNvSpPr>
          <p:nvPr>
            <p:ph type="body" idx="1"/>
          </p:nvPr>
        </p:nvSpPr>
        <p:spPr>
          <a:xfrm>
            <a:off x="838200" y="1212980"/>
            <a:ext cx="10515600" cy="4963983"/>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1A8045-A205-C64E-9347-2EFB885CAA75}" type="datetimeFigureOut">
              <a:rPr kumimoji="1" lang="zh-CN" altLang="en-US" smtClean="0"/>
              <a:t>2024/4/19</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1576350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accent1"/>
          </a:solidFill>
          <a:latin typeface="Microsoft YaHei" charset="-122"/>
          <a:ea typeface="Microsoft YaHei" charset="-122"/>
          <a:cs typeface="Microsoft YaHei" charset="-122"/>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zhuanlan.zhihu.com/p/49271699" TargetMode="External"/><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zhuanlan.zhihu.com/p/49271699" TargetMode="External"/><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14.png"/><Relationship Id="rId4" Type="http://schemas.openxmlformats.org/officeDocument/2006/relationships/hyperlink" Target="https://zhuanlan.zhihu.com/p/49271699"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60.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6.png"/><Relationship Id="rId7"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61.png"/><Relationship Id="rId5" Type="http://schemas.openxmlformats.org/officeDocument/2006/relationships/image" Target="../media/image59.png"/><Relationship Id="rId4" Type="http://schemas.openxmlformats.org/officeDocument/2006/relationships/image" Target="../media/image58.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7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0.xml"/><Relationship Id="rId1" Type="http://schemas.openxmlformats.org/officeDocument/2006/relationships/slideLayout" Target="../slideLayouts/slideLayout12.xml"/><Relationship Id="rId5" Type="http://schemas.openxmlformats.org/officeDocument/2006/relationships/image" Target="../media/image74.png"/><Relationship Id="rId4" Type="http://schemas.openxmlformats.org/officeDocument/2006/relationships/image" Target="../media/image73.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12.xml"/><Relationship Id="rId5" Type="http://schemas.openxmlformats.org/officeDocument/2006/relationships/image" Target="../media/image82.png"/><Relationship Id="rId4" Type="http://schemas.openxmlformats.org/officeDocument/2006/relationships/image" Target="../media/image81.png"/></Relationships>
</file>

<file path=ppt/slides/_rels/slide5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55.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7.xml"/><Relationship Id="rId1" Type="http://schemas.openxmlformats.org/officeDocument/2006/relationships/slideLayout" Target="../slideLayouts/slideLayout12.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zhuanlan.zhihu.com/p/49271699" TargetMode="External"/><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46026" y="2930458"/>
            <a:ext cx="11499948" cy="591251"/>
          </a:xfrm>
        </p:spPr>
        <p:txBody>
          <a:bodyPr>
            <a:noAutofit/>
          </a:bodyPr>
          <a:lstStyle/>
          <a:p>
            <a:pPr>
              <a:lnSpc>
                <a:spcPct val="150000"/>
              </a:lnSpc>
            </a:pPr>
            <a:r>
              <a:rPr lang="en-US" altLang="zh-CN" sz="3200" b="1" dirty="0">
                <a:solidFill>
                  <a:schemeClr val="accent1">
                    <a:lumMod val="75000"/>
                  </a:schemeClr>
                </a:solidFill>
              </a:rPr>
              <a:t>NeurIPS23</a:t>
            </a:r>
            <a:r>
              <a:rPr lang="zh-CN" altLang="en-US" sz="3200" b="1" dirty="0">
                <a:solidFill>
                  <a:schemeClr val="accent1">
                    <a:lumMod val="75000"/>
                  </a:schemeClr>
                </a:solidFill>
              </a:rPr>
              <a:t>论文分享</a:t>
            </a:r>
            <a:endParaRPr lang="en-US" altLang="zh-CN" sz="3200" b="1" dirty="0">
              <a:solidFill>
                <a:schemeClr val="accent1">
                  <a:lumMod val="75000"/>
                </a:schemeClr>
              </a:solidFill>
            </a:endParaRPr>
          </a:p>
        </p:txBody>
      </p:sp>
      <p:sp>
        <p:nvSpPr>
          <p:cNvPr id="3" name="副标题 2">
            <a:extLst>
              <a:ext uri="{FF2B5EF4-FFF2-40B4-BE49-F238E27FC236}">
                <a16:creationId xmlns:a16="http://schemas.microsoft.com/office/drawing/2014/main" id="{1B93108E-3486-4457-A683-CC40EF3CE90C}"/>
              </a:ext>
            </a:extLst>
          </p:cNvPr>
          <p:cNvSpPr>
            <a:spLocks noGrp="1"/>
          </p:cNvSpPr>
          <p:nvPr>
            <p:ph type="subTitle" idx="1"/>
          </p:nvPr>
        </p:nvSpPr>
        <p:spPr>
          <a:xfrm>
            <a:off x="1524000" y="4422710"/>
            <a:ext cx="9144000" cy="1505650"/>
          </a:xfrm>
        </p:spPr>
        <p:txBody>
          <a:bodyPr>
            <a:normAutofit/>
          </a:bodyPr>
          <a:lstStyle/>
          <a:p>
            <a:r>
              <a:rPr kumimoji="1" lang="zh-CN" altLang="en-US" sz="2800" b="1" u="sng" dirty="0"/>
              <a:t>汇报人：孙华琴</a:t>
            </a:r>
            <a:endParaRPr kumimoji="1" lang="en-US" altLang="zh-CN" sz="2800" b="1" u="sng" dirty="0"/>
          </a:p>
          <a:p>
            <a:r>
              <a:rPr kumimoji="1" lang="zh-CN" altLang="en-US" sz="2800" b="1" u="sng" dirty="0"/>
              <a:t>日期：</a:t>
            </a:r>
            <a:r>
              <a:rPr kumimoji="1" lang="en-US" altLang="zh-CN" sz="2800" b="1" u="sng" dirty="0"/>
              <a:t>2024</a:t>
            </a:r>
            <a:r>
              <a:rPr kumimoji="1" lang="zh-CN" altLang="en-US" sz="2800" b="1" u="sng" dirty="0"/>
              <a:t>年</a:t>
            </a:r>
            <a:r>
              <a:rPr kumimoji="1" lang="en-US" altLang="zh-CN" sz="2800" b="1" u="sng" dirty="0"/>
              <a:t>04</a:t>
            </a:r>
            <a:r>
              <a:rPr kumimoji="1" lang="zh-CN" altLang="en-US" sz="2800" b="1" u="sng" dirty="0"/>
              <a:t>月</a:t>
            </a:r>
            <a:r>
              <a:rPr kumimoji="1" lang="en-US" altLang="zh-CN" sz="2800" b="1" u="sng"/>
              <a:t>19</a:t>
            </a:r>
            <a:r>
              <a:rPr kumimoji="1" lang="zh-CN" altLang="en-US" sz="2800" b="1" u="sng"/>
              <a:t>日</a:t>
            </a:r>
            <a:endParaRPr kumimoji="1" lang="en-US" altLang="zh-CN" sz="2800" b="1" u="sng" dirty="0"/>
          </a:p>
        </p:txBody>
      </p:sp>
    </p:spTree>
    <p:extLst>
      <p:ext uri="{BB962C8B-B14F-4D97-AF65-F5344CB8AC3E}">
        <p14:creationId xmlns:p14="http://schemas.microsoft.com/office/powerpoint/2010/main" val="1516986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Word Embedding(Distributed Representations )</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
        <p:nvSpPr>
          <p:cNvPr id="3" name="矩形 2">
            <a:extLst>
              <a:ext uri="{FF2B5EF4-FFF2-40B4-BE49-F238E27FC236}">
                <a16:creationId xmlns:a16="http://schemas.microsoft.com/office/drawing/2014/main" id="{200CFD10-01F1-409A-8331-0A3233C15ED1}"/>
              </a:ext>
            </a:extLst>
          </p:cNvPr>
          <p:cNvSpPr/>
          <p:nvPr/>
        </p:nvSpPr>
        <p:spPr>
          <a:xfrm>
            <a:off x="783916" y="6321091"/>
            <a:ext cx="5721438" cy="569771"/>
          </a:xfrm>
          <a:prstGeom prst="rect">
            <a:avLst/>
          </a:prstGeom>
        </p:spPr>
        <p:txBody>
          <a:bodyPr wrap="none">
            <a:spAutoFit/>
          </a:bodyPr>
          <a:lstStyle/>
          <a:p>
            <a:pPr>
              <a:lnSpc>
                <a:spcPct val="150000"/>
              </a:lnSpc>
            </a:pPr>
            <a:r>
              <a:rPr kumimoji="1" lang="en-US" altLang="zh-CN" sz="1100" b="1" dirty="0">
                <a:solidFill>
                  <a:srgbClr val="000000"/>
                </a:solidFill>
                <a:latin typeface="Times New Roman" panose="02020603050405020304" pitchFamily="18" charset="0"/>
                <a:cs typeface="Times New Roman" panose="02020603050405020304" pitchFamily="18" charset="0"/>
              </a:rPr>
              <a:t>https://www.bilibili.com/video/BV1hy4y1n7ik/?spm_id_from=333.880.my_history.page.click</a:t>
            </a:r>
          </a:p>
          <a:p>
            <a:pPr>
              <a:lnSpc>
                <a:spcPct val="150000"/>
              </a:lnSpc>
            </a:pPr>
            <a:r>
              <a:rPr kumimoji="1" lang="en-US" altLang="zh-CN" sz="1100" b="1" dirty="0">
                <a:solidFill>
                  <a:srgbClr val="000000"/>
                </a:solidFill>
                <a:latin typeface="Times New Roman" panose="02020603050405020304" pitchFamily="18" charset="0"/>
                <a:cs typeface="Times New Roman" panose="02020603050405020304" pitchFamily="18" charset="0"/>
                <a:hlinkClick r:id="rId3"/>
              </a:rPr>
              <a:t>https://zhuanlan.zhihu.com/p/49271699</a:t>
            </a:r>
            <a:endParaRPr kumimoji="1" lang="en-US" altLang="zh-CN" sz="1100" b="1" dirty="0">
              <a:solidFill>
                <a:srgbClr val="00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183C5FC-333C-47B3-BDDD-8CE2E4DC32EA}"/>
              </a:ext>
            </a:extLst>
          </p:cNvPr>
          <p:cNvPicPr>
            <a:picLocks noChangeAspect="1"/>
          </p:cNvPicPr>
          <p:nvPr/>
        </p:nvPicPr>
        <p:blipFill>
          <a:blip r:embed="rId4"/>
          <a:stretch>
            <a:fillRect/>
          </a:stretch>
        </p:blipFill>
        <p:spPr>
          <a:xfrm>
            <a:off x="1045743" y="1273675"/>
            <a:ext cx="7092449" cy="4766025"/>
          </a:xfrm>
          <a:prstGeom prst="rect">
            <a:avLst/>
          </a:prstGeom>
        </p:spPr>
      </p:pic>
      <p:pic>
        <p:nvPicPr>
          <p:cNvPr id="5" name="图片 4">
            <a:extLst>
              <a:ext uri="{FF2B5EF4-FFF2-40B4-BE49-F238E27FC236}">
                <a16:creationId xmlns:a16="http://schemas.microsoft.com/office/drawing/2014/main" id="{BAC6897D-0FE3-403A-85FD-F48427D48262}"/>
              </a:ext>
            </a:extLst>
          </p:cNvPr>
          <p:cNvPicPr>
            <a:picLocks noChangeAspect="1"/>
          </p:cNvPicPr>
          <p:nvPr/>
        </p:nvPicPr>
        <p:blipFill>
          <a:blip r:embed="rId5"/>
          <a:stretch>
            <a:fillRect/>
          </a:stretch>
        </p:blipFill>
        <p:spPr>
          <a:xfrm>
            <a:off x="6623450" y="4176247"/>
            <a:ext cx="4919358" cy="2121640"/>
          </a:xfrm>
          <a:prstGeom prst="rect">
            <a:avLst/>
          </a:prstGeom>
        </p:spPr>
      </p:pic>
    </p:spTree>
    <p:extLst>
      <p:ext uri="{BB962C8B-B14F-4D97-AF65-F5344CB8AC3E}">
        <p14:creationId xmlns:p14="http://schemas.microsoft.com/office/powerpoint/2010/main" val="164684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Word Embedding(Distributed Representations )</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
        <p:nvSpPr>
          <p:cNvPr id="3" name="矩形 2">
            <a:extLst>
              <a:ext uri="{FF2B5EF4-FFF2-40B4-BE49-F238E27FC236}">
                <a16:creationId xmlns:a16="http://schemas.microsoft.com/office/drawing/2014/main" id="{200CFD10-01F1-409A-8331-0A3233C15ED1}"/>
              </a:ext>
            </a:extLst>
          </p:cNvPr>
          <p:cNvSpPr/>
          <p:nvPr/>
        </p:nvSpPr>
        <p:spPr>
          <a:xfrm>
            <a:off x="783916" y="6321091"/>
            <a:ext cx="5721438" cy="569771"/>
          </a:xfrm>
          <a:prstGeom prst="rect">
            <a:avLst/>
          </a:prstGeom>
        </p:spPr>
        <p:txBody>
          <a:bodyPr wrap="none">
            <a:spAutoFit/>
          </a:bodyPr>
          <a:lstStyle/>
          <a:p>
            <a:pPr>
              <a:lnSpc>
                <a:spcPct val="150000"/>
              </a:lnSpc>
            </a:pPr>
            <a:r>
              <a:rPr kumimoji="1" lang="en-US" altLang="zh-CN" sz="1100" b="1" dirty="0">
                <a:solidFill>
                  <a:srgbClr val="000000"/>
                </a:solidFill>
                <a:latin typeface="Times New Roman" panose="02020603050405020304" pitchFamily="18" charset="0"/>
                <a:cs typeface="Times New Roman" panose="02020603050405020304" pitchFamily="18" charset="0"/>
              </a:rPr>
              <a:t>https://www.bilibili.com/video/BV1hy4y1n7ik/?spm_id_from=333.880.my_history.page.click</a:t>
            </a:r>
          </a:p>
          <a:p>
            <a:pPr>
              <a:lnSpc>
                <a:spcPct val="150000"/>
              </a:lnSpc>
            </a:pPr>
            <a:r>
              <a:rPr kumimoji="1" lang="en-US" altLang="zh-CN" sz="1100" b="1" dirty="0">
                <a:solidFill>
                  <a:srgbClr val="000000"/>
                </a:solidFill>
                <a:latin typeface="Times New Roman" panose="02020603050405020304" pitchFamily="18" charset="0"/>
                <a:cs typeface="Times New Roman" panose="02020603050405020304" pitchFamily="18" charset="0"/>
                <a:hlinkClick r:id="rId3"/>
              </a:rPr>
              <a:t>https://zhuanlan.zhihu.com/p/49271699</a:t>
            </a:r>
            <a:endParaRPr kumimoji="1" lang="en-US" altLang="zh-CN" sz="1100" b="1" dirty="0">
              <a:solidFill>
                <a:srgbClr val="000000"/>
              </a:solidFill>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2B38E39D-EE54-4B37-9629-775101FFAED6}"/>
              </a:ext>
            </a:extLst>
          </p:cNvPr>
          <p:cNvPicPr>
            <a:picLocks noChangeAspect="1"/>
          </p:cNvPicPr>
          <p:nvPr/>
        </p:nvPicPr>
        <p:blipFill>
          <a:blip r:embed="rId4"/>
          <a:stretch>
            <a:fillRect/>
          </a:stretch>
        </p:blipFill>
        <p:spPr>
          <a:xfrm>
            <a:off x="2730501" y="1849884"/>
            <a:ext cx="7513697" cy="3951648"/>
          </a:xfrm>
          <a:prstGeom prst="rect">
            <a:avLst/>
          </a:prstGeom>
        </p:spPr>
      </p:pic>
      <p:sp>
        <p:nvSpPr>
          <p:cNvPr id="15" name="文本框 14">
            <a:extLst>
              <a:ext uri="{FF2B5EF4-FFF2-40B4-BE49-F238E27FC236}">
                <a16:creationId xmlns:a16="http://schemas.microsoft.com/office/drawing/2014/main" id="{CD9B6E8A-9FBF-4D46-B343-14A8BDD60A2A}"/>
              </a:ext>
            </a:extLst>
          </p:cNvPr>
          <p:cNvSpPr txBox="1"/>
          <p:nvPr/>
        </p:nvSpPr>
        <p:spPr>
          <a:xfrm>
            <a:off x="947041" y="1243963"/>
            <a:ext cx="4526367" cy="923330"/>
          </a:xfrm>
          <a:prstGeom prst="rect">
            <a:avLst/>
          </a:prstGeom>
          <a:noFill/>
        </p:spPr>
        <p:txBody>
          <a:bodyPr wrap="square" rtlCol="0">
            <a:spAutoFit/>
          </a:bodyPr>
          <a:lstStyle/>
          <a:p>
            <a:r>
              <a:rPr lang="zh-CN" altLang="en-US" b="1" dirty="0">
                <a:latin typeface="Times New Roman" panose="02020603050405020304" pitchFamily="18" charset="0"/>
                <a:ea typeface="KaiTi" panose="02010609060101010101" pitchFamily="49" charset="-122"/>
                <a:cs typeface="Times New Roman" panose="02020603050405020304" pitchFamily="18" charset="0"/>
              </a:rPr>
              <a:t>解决多义性</a:t>
            </a:r>
            <a:endParaRPr lang="en-US" altLang="zh-CN" b="1" dirty="0">
              <a:latin typeface="Times New Roman" panose="02020603050405020304" pitchFamily="18" charset="0"/>
              <a:ea typeface="KaiTi" panose="02010609060101010101" pitchFamily="49" charset="-122"/>
              <a:cs typeface="Times New Roman" panose="02020603050405020304" pitchFamily="18" charset="0"/>
            </a:endParaRPr>
          </a:p>
          <a:p>
            <a:r>
              <a:rPr lang="zh-CN" altLang="en-US" b="1" dirty="0">
                <a:latin typeface="Times New Roman" panose="02020603050405020304" pitchFamily="18" charset="0"/>
                <a:ea typeface="KaiTi" panose="02010609060101010101" pitchFamily="49" charset="-122"/>
                <a:cs typeface="Times New Roman" panose="02020603050405020304" pitchFamily="18" charset="0"/>
              </a:rPr>
              <a:t>双向信息</a:t>
            </a:r>
            <a:endParaRPr lang="en-US" altLang="zh-CN" b="1" dirty="0">
              <a:latin typeface="Times New Roman" panose="02020603050405020304" pitchFamily="18" charset="0"/>
              <a:ea typeface="KaiTi" panose="02010609060101010101" pitchFamily="49" charset="-122"/>
              <a:cs typeface="Times New Roman" panose="02020603050405020304" pitchFamily="18" charset="0"/>
            </a:endParaRPr>
          </a:p>
          <a:p>
            <a:endParaRPr lang="zh-CN" altLang="en-US"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2381353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88CF264-4B0C-4E90-A86C-B384B55BF20F}"/>
              </a:ext>
            </a:extLst>
          </p:cNvPr>
          <p:cNvPicPr>
            <a:picLocks noChangeAspect="1"/>
          </p:cNvPicPr>
          <p:nvPr/>
        </p:nvPicPr>
        <p:blipFill>
          <a:blip r:embed="rId3"/>
          <a:stretch>
            <a:fillRect/>
          </a:stretch>
        </p:blipFill>
        <p:spPr>
          <a:xfrm>
            <a:off x="1000230" y="1116625"/>
            <a:ext cx="7882151" cy="4331819"/>
          </a:xfrm>
          <a:prstGeom prst="rect">
            <a:avLst/>
          </a:prstGeom>
        </p:spPr>
      </p:pic>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Word Embedding(Distributed Representations )</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
        <p:nvSpPr>
          <p:cNvPr id="3" name="矩形 2">
            <a:extLst>
              <a:ext uri="{FF2B5EF4-FFF2-40B4-BE49-F238E27FC236}">
                <a16:creationId xmlns:a16="http://schemas.microsoft.com/office/drawing/2014/main" id="{200CFD10-01F1-409A-8331-0A3233C15ED1}"/>
              </a:ext>
            </a:extLst>
          </p:cNvPr>
          <p:cNvSpPr/>
          <p:nvPr/>
        </p:nvSpPr>
        <p:spPr>
          <a:xfrm>
            <a:off x="783916" y="6321091"/>
            <a:ext cx="5721438" cy="569771"/>
          </a:xfrm>
          <a:prstGeom prst="rect">
            <a:avLst/>
          </a:prstGeom>
        </p:spPr>
        <p:txBody>
          <a:bodyPr wrap="none">
            <a:spAutoFit/>
          </a:bodyPr>
          <a:lstStyle/>
          <a:p>
            <a:pPr>
              <a:lnSpc>
                <a:spcPct val="150000"/>
              </a:lnSpc>
            </a:pPr>
            <a:r>
              <a:rPr kumimoji="1" lang="en-US" altLang="zh-CN" sz="1100" b="1" dirty="0">
                <a:solidFill>
                  <a:srgbClr val="000000"/>
                </a:solidFill>
                <a:latin typeface="Times New Roman" panose="02020603050405020304" pitchFamily="18" charset="0"/>
                <a:cs typeface="Times New Roman" panose="02020603050405020304" pitchFamily="18" charset="0"/>
              </a:rPr>
              <a:t>https://www.bilibili.com/video/BV1hy4y1n7ik/?spm_id_from=333.880.my_history.page.click</a:t>
            </a:r>
          </a:p>
          <a:p>
            <a:pPr>
              <a:lnSpc>
                <a:spcPct val="150000"/>
              </a:lnSpc>
            </a:pPr>
            <a:r>
              <a:rPr kumimoji="1" lang="en-US" altLang="zh-CN" sz="1100" b="1" dirty="0">
                <a:solidFill>
                  <a:srgbClr val="000000"/>
                </a:solidFill>
                <a:latin typeface="Times New Roman" panose="02020603050405020304" pitchFamily="18" charset="0"/>
                <a:cs typeface="Times New Roman" panose="02020603050405020304" pitchFamily="18" charset="0"/>
                <a:hlinkClick r:id="rId4"/>
              </a:rPr>
              <a:t>https://zhuanlan.zhihu.com/p/49271699</a:t>
            </a:r>
            <a:endParaRPr kumimoji="1" lang="en-US" altLang="zh-CN" sz="1100" b="1" dirty="0">
              <a:solidFill>
                <a:srgbClr val="000000"/>
              </a:solidFill>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4EDFE5CD-B9D2-4EF4-8A0E-D7F6A1B7D9F7}"/>
              </a:ext>
            </a:extLst>
          </p:cNvPr>
          <p:cNvPicPr>
            <a:picLocks noChangeAspect="1"/>
          </p:cNvPicPr>
          <p:nvPr/>
        </p:nvPicPr>
        <p:blipFill>
          <a:blip r:embed="rId5"/>
          <a:stretch>
            <a:fillRect/>
          </a:stretch>
        </p:blipFill>
        <p:spPr>
          <a:xfrm>
            <a:off x="8048312" y="4800197"/>
            <a:ext cx="4122975" cy="1882356"/>
          </a:xfrm>
          <a:prstGeom prst="rect">
            <a:avLst/>
          </a:prstGeom>
        </p:spPr>
      </p:pic>
    </p:spTree>
    <p:extLst>
      <p:ext uri="{BB962C8B-B14F-4D97-AF65-F5344CB8AC3E}">
        <p14:creationId xmlns:p14="http://schemas.microsoft.com/office/powerpoint/2010/main" val="6233459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Outstanding Main Track Papers</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
        <p:nvSpPr>
          <p:cNvPr id="10" name="文本框 9">
            <a:extLst>
              <a:ext uri="{FF2B5EF4-FFF2-40B4-BE49-F238E27FC236}">
                <a16:creationId xmlns:a16="http://schemas.microsoft.com/office/drawing/2014/main" id="{7B4A82EC-85EB-49C5-A654-02A1F302FC12}"/>
              </a:ext>
            </a:extLst>
          </p:cNvPr>
          <p:cNvSpPr txBox="1"/>
          <p:nvPr/>
        </p:nvSpPr>
        <p:spPr>
          <a:xfrm>
            <a:off x="1016000" y="1388726"/>
            <a:ext cx="9794240" cy="369332"/>
          </a:xfrm>
          <a:prstGeom prst="rect">
            <a:avLst/>
          </a:prstGeom>
          <a:noFill/>
        </p:spPr>
        <p:txBody>
          <a:bodyPr wrap="square" rtlCol="0">
            <a:spAutoFit/>
          </a:bodyPr>
          <a:lstStyle/>
          <a:p>
            <a:r>
              <a:rPr lang="zh-CN" altLang="en-US" b="1" dirty="0">
                <a:latin typeface="KaiTi" panose="02010609060101010101" pitchFamily="49" charset="-122"/>
                <a:ea typeface="KaiTi" panose="02010609060101010101" pitchFamily="49" charset="-122"/>
              </a:rPr>
              <a:t>大模型中的涌现能力并不是模型固有的，而是研究中使用非线性或不连续指标的产物。</a:t>
            </a:r>
          </a:p>
        </p:txBody>
      </p:sp>
      <p:pic>
        <p:nvPicPr>
          <p:cNvPr id="13" name="图片 12">
            <a:extLst>
              <a:ext uri="{FF2B5EF4-FFF2-40B4-BE49-F238E27FC236}">
                <a16:creationId xmlns:a16="http://schemas.microsoft.com/office/drawing/2014/main" id="{92F3056F-75DD-4D26-B7EE-9ACD27E6E66C}"/>
              </a:ext>
            </a:extLst>
          </p:cNvPr>
          <p:cNvPicPr>
            <a:picLocks noChangeAspect="1"/>
          </p:cNvPicPr>
          <p:nvPr/>
        </p:nvPicPr>
        <p:blipFill>
          <a:blip r:embed="rId3"/>
          <a:stretch>
            <a:fillRect/>
          </a:stretch>
        </p:blipFill>
        <p:spPr>
          <a:xfrm>
            <a:off x="1260941" y="2058241"/>
            <a:ext cx="9794240" cy="3719085"/>
          </a:xfrm>
          <a:prstGeom prst="rect">
            <a:avLst/>
          </a:prstGeom>
        </p:spPr>
      </p:pic>
    </p:spTree>
    <p:extLst>
      <p:ext uri="{BB962C8B-B14F-4D97-AF65-F5344CB8AC3E}">
        <p14:creationId xmlns:p14="http://schemas.microsoft.com/office/powerpoint/2010/main" val="948881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Outstanding Main Track Papers</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
        <p:nvSpPr>
          <p:cNvPr id="10" name="文本框 9">
            <a:extLst>
              <a:ext uri="{FF2B5EF4-FFF2-40B4-BE49-F238E27FC236}">
                <a16:creationId xmlns:a16="http://schemas.microsoft.com/office/drawing/2014/main" id="{7B4A82EC-85EB-49C5-A654-02A1F302FC12}"/>
              </a:ext>
            </a:extLst>
          </p:cNvPr>
          <p:cNvSpPr txBox="1"/>
          <p:nvPr/>
        </p:nvSpPr>
        <p:spPr>
          <a:xfrm>
            <a:off x="931709" y="1293542"/>
            <a:ext cx="4602480" cy="2031325"/>
          </a:xfrm>
          <a:prstGeom prst="rect">
            <a:avLst/>
          </a:prstGeom>
          <a:noFill/>
        </p:spPr>
        <p:txBody>
          <a:bodyPr wrap="square" rtlCol="0">
            <a:spAutoFit/>
          </a:bodyPr>
          <a:lstStyle/>
          <a:p>
            <a:r>
              <a:rPr lang="en-US" altLang="zh-CN" b="1" dirty="0"/>
              <a:t>Nobel Prize-winning physicist</a:t>
            </a:r>
          </a:p>
          <a:p>
            <a:r>
              <a:rPr lang="en-US" altLang="zh-CN" b="1" dirty="0"/>
              <a:t>P.W. Anderson’s “More Is Different” </a:t>
            </a:r>
            <a:r>
              <a:rPr lang="en-US" altLang="zh-CN" dirty="0"/>
              <a:t>:</a:t>
            </a:r>
            <a:r>
              <a:rPr lang="zh-CN" altLang="en-US" dirty="0"/>
              <a:t> </a:t>
            </a:r>
            <a:r>
              <a:rPr lang="en-US" altLang="zh-CN" dirty="0"/>
              <a:t>the complexity of a system increases, new properties may materialize that cannot be predicted even from a precise quantitative understanding of the system’s microscopic details.</a:t>
            </a:r>
            <a:endParaRPr lang="en-US" altLang="zh-CN" b="1" dirty="0">
              <a:latin typeface="KaiTi" panose="02010609060101010101" pitchFamily="49" charset="-122"/>
              <a:ea typeface="KaiTi" panose="02010609060101010101" pitchFamily="49" charset="-122"/>
            </a:endParaRPr>
          </a:p>
        </p:txBody>
      </p:sp>
      <p:sp>
        <p:nvSpPr>
          <p:cNvPr id="4" name="矩形 3">
            <a:extLst>
              <a:ext uri="{FF2B5EF4-FFF2-40B4-BE49-F238E27FC236}">
                <a16:creationId xmlns:a16="http://schemas.microsoft.com/office/drawing/2014/main" id="{4CF41919-A851-40D1-9AEC-2936385261FD}"/>
              </a:ext>
            </a:extLst>
          </p:cNvPr>
          <p:cNvSpPr/>
          <p:nvPr/>
        </p:nvSpPr>
        <p:spPr>
          <a:xfrm>
            <a:off x="947164" y="3517894"/>
            <a:ext cx="4752596" cy="1754326"/>
          </a:xfrm>
          <a:prstGeom prst="rect">
            <a:avLst/>
          </a:prstGeom>
        </p:spPr>
        <p:txBody>
          <a:bodyPr wrap="square">
            <a:spAutoFit/>
          </a:bodyPr>
          <a:lstStyle/>
          <a:p>
            <a:r>
              <a:rPr lang="en-US" altLang="zh-CN" b="1" dirty="0"/>
              <a:t>Defining properties of emergent abilities</a:t>
            </a:r>
          </a:p>
          <a:p>
            <a:pPr marL="285750" indent="-285750">
              <a:buFont typeface="Arial" panose="020B0604020202020204" pitchFamily="34" charset="0"/>
              <a:buChar char="•"/>
            </a:pPr>
            <a:r>
              <a:rPr lang="en-US" altLang="zh-CN" b="1" dirty="0"/>
              <a:t>Sharpness, </a:t>
            </a:r>
            <a:r>
              <a:rPr lang="en-US" altLang="zh-CN" dirty="0"/>
              <a:t>transitioning seemingly instantaneously from not present to present</a:t>
            </a:r>
          </a:p>
          <a:p>
            <a:pPr marL="285750" indent="-285750">
              <a:buFont typeface="Arial" panose="020B0604020202020204" pitchFamily="34" charset="0"/>
              <a:buChar char="•"/>
            </a:pPr>
            <a:r>
              <a:rPr lang="en-US" altLang="zh-CN" b="1" dirty="0"/>
              <a:t>Unpredictability,</a:t>
            </a:r>
            <a:r>
              <a:rPr lang="en-US" altLang="zh-CN" dirty="0"/>
              <a:t> transitioning at seemingly unforeseeable model scales</a:t>
            </a:r>
            <a:endParaRPr lang="zh-CN" altLang="en-US" dirty="0"/>
          </a:p>
        </p:txBody>
      </p:sp>
      <p:pic>
        <p:nvPicPr>
          <p:cNvPr id="5" name="图片 4">
            <a:extLst>
              <a:ext uri="{FF2B5EF4-FFF2-40B4-BE49-F238E27FC236}">
                <a16:creationId xmlns:a16="http://schemas.microsoft.com/office/drawing/2014/main" id="{1FBE5826-22AD-4A99-AEE6-0EC61F699729}"/>
              </a:ext>
            </a:extLst>
          </p:cNvPr>
          <p:cNvPicPr>
            <a:picLocks noChangeAspect="1"/>
          </p:cNvPicPr>
          <p:nvPr/>
        </p:nvPicPr>
        <p:blipFill>
          <a:blip r:embed="rId3"/>
          <a:stretch>
            <a:fillRect/>
          </a:stretch>
        </p:blipFill>
        <p:spPr>
          <a:xfrm>
            <a:off x="5255557" y="1278950"/>
            <a:ext cx="6428859" cy="4069703"/>
          </a:xfrm>
          <a:prstGeom prst="rect">
            <a:avLst/>
          </a:prstGeom>
        </p:spPr>
      </p:pic>
    </p:spTree>
    <p:extLst>
      <p:ext uri="{BB962C8B-B14F-4D97-AF65-F5344CB8AC3E}">
        <p14:creationId xmlns:p14="http://schemas.microsoft.com/office/powerpoint/2010/main" val="4091239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Outstanding Main Track Papers</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
        <p:nvSpPr>
          <p:cNvPr id="4" name="矩形 3">
            <a:extLst>
              <a:ext uri="{FF2B5EF4-FFF2-40B4-BE49-F238E27FC236}">
                <a16:creationId xmlns:a16="http://schemas.microsoft.com/office/drawing/2014/main" id="{4CF41919-A851-40D1-9AEC-2936385261FD}"/>
              </a:ext>
            </a:extLst>
          </p:cNvPr>
          <p:cNvSpPr/>
          <p:nvPr/>
        </p:nvSpPr>
        <p:spPr>
          <a:xfrm>
            <a:off x="972728" y="1281811"/>
            <a:ext cx="2613775" cy="3970318"/>
          </a:xfrm>
          <a:prstGeom prst="rect">
            <a:avLst/>
          </a:prstGeom>
        </p:spPr>
        <p:txBody>
          <a:bodyPr wrap="square">
            <a:spAutoFit/>
          </a:bodyPr>
          <a:lstStyle/>
          <a:p>
            <a:r>
              <a:rPr lang="en-US" altLang="zh-CN" dirty="0"/>
              <a:t>three interpretable factors: (1) a </a:t>
            </a:r>
            <a:r>
              <a:rPr lang="en-US" altLang="zh-CN" b="1" dirty="0"/>
              <a:t>metric</a:t>
            </a:r>
            <a:r>
              <a:rPr lang="en-US" altLang="zh-CN" dirty="0"/>
              <a:t> that </a:t>
            </a:r>
            <a:r>
              <a:rPr lang="en-US" altLang="zh-CN" b="1" dirty="0"/>
              <a:t>nonlinearly or discontinuously scales </a:t>
            </a:r>
            <a:r>
              <a:rPr lang="en-US" altLang="zh-CN" dirty="0"/>
              <a:t>the per-token error rate,</a:t>
            </a:r>
          </a:p>
          <a:p>
            <a:r>
              <a:rPr lang="en-US" altLang="zh-CN" dirty="0"/>
              <a:t>(2) having </a:t>
            </a:r>
            <a:r>
              <a:rPr lang="en-US" altLang="zh-CN" b="1" dirty="0"/>
              <a:t>insufficient resolution</a:t>
            </a:r>
            <a:r>
              <a:rPr lang="en-US" altLang="zh-CN" dirty="0"/>
              <a:t> </a:t>
            </a:r>
            <a:r>
              <a:rPr lang="en-US" altLang="zh-CN" b="1" dirty="0"/>
              <a:t>to estimate model performance </a:t>
            </a:r>
            <a:r>
              <a:rPr lang="en-US" altLang="zh-CN" dirty="0"/>
              <a:t>in the smaller parameter regime, with resolution set by 1/test dataset size, </a:t>
            </a:r>
          </a:p>
          <a:p>
            <a:r>
              <a:rPr lang="en-US" altLang="zh-CN" dirty="0"/>
              <a:t> (3) </a:t>
            </a:r>
            <a:r>
              <a:rPr lang="en-US" altLang="zh-CN" b="1" dirty="0"/>
              <a:t>insufficiently sampling </a:t>
            </a:r>
            <a:r>
              <a:rPr lang="en-US" altLang="zh-CN" dirty="0"/>
              <a:t>the larger parameter regime.</a:t>
            </a:r>
            <a:endParaRPr lang="zh-CN" altLang="en-US" dirty="0"/>
          </a:p>
        </p:txBody>
      </p:sp>
      <p:pic>
        <p:nvPicPr>
          <p:cNvPr id="2" name="图片 1">
            <a:extLst>
              <a:ext uri="{FF2B5EF4-FFF2-40B4-BE49-F238E27FC236}">
                <a16:creationId xmlns:a16="http://schemas.microsoft.com/office/drawing/2014/main" id="{BA25D1FA-FAB9-4123-B040-149E5E215A9C}"/>
              </a:ext>
            </a:extLst>
          </p:cNvPr>
          <p:cNvPicPr>
            <a:picLocks noChangeAspect="1"/>
          </p:cNvPicPr>
          <p:nvPr/>
        </p:nvPicPr>
        <p:blipFill>
          <a:blip r:embed="rId3"/>
          <a:stretch>
            <a:fillRect/>
          </a:stretch>
        </p:blipFill>
        <p:spPr>
          <a:xfrm>
            <a:off x="4139126" y="2046443"/>
            <a:ext cx="7028478" cy="3969976"/>
          </a:xfrm>
          <a:prstGeom prst="rect">
            <a:avLst/>
          </a:prstGeom>
        </p:spPr>
      </p:pic>
      <p:sp>
        <p:nvSpPr>
          <p:cNvPr id="6" name="矩形 5">
            <a:extLst>
              <a:ext uri="{FF2B5EF4-FFF2-40B4-BE49-F238E27FC236}">
                <a16:creationId xmlns:a16="http://schemas.microsoft.com/office/drawing/2014/main" id="{867A4ABE-E3DC-4430-8287-6A84DCE98BC4}"/>
              </a:ext>
            </a:extLst>
          </p:cNvPr>
          <p:cNvSpPr/>
          <p:nvPr/>
        </p:nvSpPr>
        <p:spPr>
          <a:xfrm>
            <a:off x="3794167" y="1449534"/>
            <a:ext cx="1851725" cy="369332"/>
          </a:xfrm>
          <a:prstGeom prst="rect">
            <a:avLst/>
          </a:prstGeom>
        </p:spPr>
        <p:txBody>
          <a:bodyPr wrap="none">
            <a:spAutoFit/>
          </a:bodyPr>
          <a:lstStyle/>
          <a:p>
            <a:r>
              <a:rPr lang="en-US" altLang="zh-CN" dirty="0">
                <a:latin typeface="NimbusRomNo9L-Regu"/>
              </a:rPr>
              <a:t>power law scaling</a:t>
            </a:r>
            <a:endParaRPr lang="zh-CN" altLang="en-US" dirty="0"/>
          </a:p>
        </p:txBody>
      </p:sp>
      <p:pic>
        <p:nvPicPr>
          <p:cNvPr id="17" name="图片 16">
            <a:extLst>
              <a:ext uri="{FF2B5EF4-FFF2-40B4-BE49-F238E27FC236}">
                <a16:creationId xmlns:a16="http://schemas.microsoft.com/office/drawing/2014/main" id="{CAB1969E-2D22-47AC-AE6F-329BC81B6740}"/>
              </a:ext>
            </a:extLst>
          </p:cNvPr>
          <p:cNvPicPr>
            <a:picLocks noChangeAspect="1"/>
          </p:cNvPicPr>
          <p:nvPr/>
        </p:nvPicPr>
        <p:blipFill>
          <a:blip r:embed="rId4"/>
          <a:stretch>
            <a:fillRect/>
          </a:stretch>
        </p:blipFill>
        <p:spPr>
          <a:xfrm>
            <a:off x="5657391" y="1380183"/>
            <a:ext cx="6349003" cy="609443"/>
          </a:xfrm>
          <a:prstGeom prst="rect">
            <a:avLst/>
          </a:prstGeom>
        </p:spPr>
      </p:pic>
    </p:spTree>
    <p:extLst>
      <p:ext uri="{BB962C8B-B14F-4D97-AF65-F5344CB8AC3E}">
        <p14:creationId xmlns:p14="http://schemas.microsoft.com/office/powerpoint/2010/main" val="14742043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Outstanding Main Track Papers</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
        <p:nvSpPr>
          <p:cNvPr id="6" name="矩形 5">
            <a:extLst>
              <a:ext uri="{FF2B5EF4-FFF2-40B4-BE49-F238E27FC236}">
                <a16:creationId xmlns:a16="http://schemas.microsoft.com/office/drawing/2014/main" id="{867A4ABE-E3DC-4430-8287-6A84DCE98BC4}"/>
              </a:ext>
            </a:extLst>
          </p:cNvPr>
          <p:cNvSpPr/>
          <p:nvPr/>
        </p:nvSpPr>
        <p:spPr>
          <a:xfrm>
            <a:off x="1186297" y="3295133"/>
            <a:ext cx="1747786" cy="369332"/>
          </a:xfrm>
          <a:prstGeom prst="rect">
            <a:avLst/>
          </a:prstGeom>
        </p:spPr>
        <p:txBody>
          <a:bodyPr wrap="none">
            <a:spAutoFit/>
          </a:bodyPr>
          <a:lstStyle/>
          <a:p>
            <a:r>
              <a:rPr lang="en-US" altLang="zh-CN" b="1" dirty="0"/>
              <a:t>three</a:t>
            </a:r>
            <a:r>
              <a:rPr lang="en-US" altLang="zh-CN" b="1" dirty="0">
                <a:latin typeface="NimbusRomNo9L-Regu"/>
              </a:rPr>
              <a:t> prediction</a:t>
            </a:r>
            <a:endParaRPr lang="zh-CN" altLang="en-US" b="1" dirty="0"/>
          </a:p>
        </p:txBody>
      </p:sp>
      <p:pic>
        <p:nvPicPr>
          <p:cNvPr id="5" name="图片 4">
            <a:extLst>
              <a:ext uri="{FF2B5EF4-FFF2-40B4-BE49-F238E27FC236}">
                <a16:creationId xmlns:a16="http://schemas.microsoft.com/office/drawing/2014/main" id="{6DDE5545-0EA3-42A5-B4A6-17F4DBD790C6}"/>
              </a:ext>
            </a:extLst>
          </p:cNvPr>
          <p:cNvPicPr>
            <a:picLocks noChangeAspect="1"/>
          </p:cNvPicPr>
          <p:nvPr/>
        </p:nvPicPr>
        <p:blipFill>
          <a:blip r:embed="rId3"/>
          <a:stretch>
            <a:fillRect/>
          </a:stretch>
        </p:blipFill>
        <p:spPr>
          <a:xfrm>
            <a:off x="868207" y="3757433"/>
            <a:ext cx="7915200" cy="2498373"/>
          </a:xfrm>
          <a:prstGeom prst="rect">
            <a:avLst/>
          </a:prstGeom>
        </p:spPr>
      </p:pic>
      <p:pic>
        <p:nvPicPr>
          <p:cNvPr id="9" name="图片 8">
            <a:extLst>
              <a:ext uri="{FF2B5EF4-FFF2-40B4-BE49-F238E27FC236}">
                <a16:creationId xmlns:a16="http://schemas.microsoft.com/office/drawing/2014/main" id="{88E65782-27CB-4470-8161-24E89063BC35}"/>
              </a:ext>
            </a:extLst>
          </p:cNvPr>
          <p:cNvPicPr>
            <a:picLocks noChangeAspect="1"/>
          </p:cNvPicPr>
          <p:nvPr/>
        </p:nvPicPr>
        <p:blipFill>
          <a:blip r:embed="rId4"/>
          <a:stretch>
            <a:fillRect/>
          </a:stretch>
        </p:blipFill>
        <p:spPr>
          <a:xfrm>
            <a:off x="1186297" y="2227283"/>
            <a:ext cx="7635397" cy="875967"/>
          </a:xfrm>
          <a:prstGeom prst="rect">
            <a:avLst/>
          </a:prstGeom>
        </p:spPr>
      </p:pic>
      <p:sp>
        <p:nvSpPr>
          <p:cNvPr id="13" name="矩形 12">
            <a:extLst>
              <a:ext uri="{FF2B5EF4-FFF2-40B4-BE49-F238E27FC236}">
                <a16:creationId xmlns:a16="http://schemas.microsoft.com/office/drawing/2014/main" id="{7DA1F2B3-A1A7-4C85-B15B-6E62548A3562}"/>
              </a:ext>
            </a:extLst>
          </p:cNvPr>
          <p:cNvSpPr/>
          <p:nvPr/>
        </p:nvSpPr>
        <p:spPr>
          <a:xfrm>
            <a:off x="1186921" y="1666068"/>
            <a:ext cx="2940228" cy="369332"/>
          </a:xfrm>
          <a:prstGeom prst="rect">
            <a:avLst/>
          </a:prstGeom>
        </p:spPr>
        <p:txBody>
          <a:bodyPr wrap="none">
            <a:spAutoFit/>
          </a:bodyPr>
          <a:lstStyle/>
          <a:p>
            <a:r>
              <a:rPr lang="en-US" altLang="zh-CN" b="1" dirty="0"/>
              <a:t>three interpretable factors</a:t>
            </a:r>
            <a:endParaRPr lang="zh-CN" altLang="en-US" b="1" dirty="0"/>
          </a:p>
        </p:txBody>
      </p:sp>
      <p:sp>
        <p:nvSpPr>
          <p:cNvPr id="14" name="矩形 13">
            <a:extLst>
              <a:ext uri="{FF2B5EF4-FFF2-40B4-BE49-F238E27FC236}">
                <a16:creationId xmlns:a16="http://schemas.microsoft.com/office/drawing/2014/main" id="{B5F545A0-E1F0-416E-8F19-9E8113B41A32}"/>
              </a:ext>
            </a:extLst>
          </p:cNvPr>
          <p:cNvSpPr/>
          <p:nvPr/>
        </p:nvSpPr>
        <p:spPr>
          <a:xfrm>
            <a:off x="1186921" y="1221957"/>
            <a:ext cx="7872861" cy="461665"/>
          </a:xfrm>
          <a:prstGeom prst="rect">
            <a:avLst/>
          </a:prstGeom>
        </p:spPr>
        <p:txBody>
          <a:bodyPr wrap="none">
            <a:spAutoFit/>
          </a:bodyPr>
          <a:lstStyle/>
          <a:p>
            <a:r>
              <a:rPr lang="en-US" altLang="zh-CN" sz="2400" b="1" dirty="0">
                <a:latin typeface="NimbusRomNo9L-Medi"/>
              </a:rPr>
              <a:t>Analyzing </a:t>
            </a:r>
            <a:r>
              <a:rPr lang="en-US" altLang="zh-CN" sz="2400" b="1" dirty="0" err="1">
                <a:latin typeface="NimbusRomNo9L-Medi"/>
              </a:rPr>
              <a:t>InstructGPT</a:t>
            </a:r>
            <a:r>
              <a:rPr lang="en-US" altLang="zh-CN" sz="2400" b="1" dirty="0">
                <a:latin typeface="NimbusRomNo9L-Medi"/>
              </a:rPr>
              <a:t>/GPT-3’s Emergent Arithmetic Abilities</a:t>
            </a:r>
            <a:endParaRPr lang="zh-CN" altLang="en-US" sz="2400" b="1" dirty="0"/>
          </a:p>
        </p:txBody>
      </p:sp>
    </p:spTree>
    <p:extLst>
      <p:ext uri="{BB962C8B-B14F-4D97-AF65-F5344CB8AC3E}">
        <p14:creationId xmlns:p14="http://schemas.microsoft.com/office/powerpoint/2010/main" val="900367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Outstanding Main Track Papers</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
        <p:nvSpPr>
          <p:cNvPr id="4" name="矩形 3">
            <a:extLst>
              <a:ext uri="{FF2B5EF4-FFF2-40B4-BE49-F238E27FC236}">
                <a16:creationId xmlns:a16="http://schemas.microsoft.com/office/drawing/2014/main" id="{4CF41919-A851-40D1-9AEC-2936385261FD}"/>
              </a:ext>
            </a:extLst>
          </p:cNvPr>
          <p:cNvSpPr/>
          <p:nvPr/>
        </p:nvSpPr>
        <p:spPr>
          <a:xfrm>
            <a:off x="972728" y="1281811"/>
            <a:ext cx="2613775" cy="923330"/>
          </a:xfrm>
          <a:prstGeom prst="rect">
            <a:avLst/>
          </a:prstGeom>
        </p:spPr>
        <p:txBody>
          <a:bodyPr wrap="square">
            <a:spAutoFit/>
          </a:bodyPr>
          <a:lstStyle/>
          <a:p>
            <a:r>
              <a:rPr lang="en-US" altLang="zh-CN" b="1" dirty="0"/>
              <a:t>Prediction: Emergent Abilities Disappear With Different Metrics</a:t>
            </a:r>
            <a:endParaRPr lang="zh-CN" altLang="en-US" b="1" dirty="0"/>
          </a:p>
        </p:txBody>
      </p:sp>
      <p:pic>
        <p:nvPicPr>
          <p:cNvPr id="3" name="图片 2">
            <a:extLst>
              <a:ext uri="{FF2B5EF4-FFF2-40B4-BE49-F238E27FC236}">
                <a16:creationId xmlns:a16="http://schemas.microsoft.com/office/drawing/2014/main" id="{7948C200-DD67-4D1C-9D89-89F2127D8AC3}"/>
              </a:ext>
            </a:extLst>
          </p:cNvPr>
          <p:cNvPicPr>
            <a:picLocks noChangeAspect="1"/>
          </p:cNvPicPr>
          <p:nvPr/>
        </p:nvPicPr>
        <p:blipFill>
          <a:blip r:embed="rId3"/>
          <a:stretch>
            <a:fillRect/>
          </a:stretch>
        </p:blipFill>
        <p:spPr>
          <a:xfrm>
            <a:off x="3726777" y="1281811"/>
            <a:ext cx="7915494" cy="5196581"/>
          </a:xfrm>
          <a:prstGeom prst="rect">
            <a:avLst/>
          </a:prstGeom>
        </p:spPr>
      </p:pic>
    </p:spTree>
    <p:extLst>
      <p:ext uri="{BB962C8B-B14F-4D97-AF65-F5344CB8AC3E}">
        <p14:creationId xmlns:p14="http://schemas.microsoft.com/office/powerpoint/2010/main" val="11010932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Outstanding Main Track Papers</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
        <p:nvSpPr>
          <p:cNvPr id="4" name="矩形 3">
            <a:extLst>
              <a:ext uri="{FF2B5EF4-FFF2-40B4-BE49-F238E27FC236}">
                <a16:creationId xmlns:a16="http://schemas.microsoft.com/office/drawing/2014/main" id="{4CF41919-A851-40D1-9AEC-2936385261FD}"/>
              </a:ext>
            </a:extLst>
          </p:cNvPr>
          <p:cNvSpPr/>
          <p:nvPr/>
        </p:nvSpPr>
        <p:spPr>
          <a:xfrm>
            <a:off x="972728" y="1281811"/>
            <a:ext cx="2613775" cy="923330"/>
          </a:xfrm>
          <a:prstGeom prst="rect">
            <a:avLst/>
          </a:prstGeom>
        </p:spPr>
        <p:txBody>
          <a:bodyPr wrap="square">
            <a:spAutoFit/>
          </a:bodyPr>
          <a:lstStyle/>
          <a:p>
            <a:r>
              <a:rPr lang="en-US" altLang="zh-CN" b="1" dirty="0"/>
              <a:t>Prediction: Emergent Abilities Disappear With Better Statistics</a:t>
            </a:r>
            <a:endParaRPr lang="zh-CN" altLang="en-US" b="1" dirty="0"/>
          </a:p>
        </p:txBody>
      </p:sp>
      <p:pic>
        <p:nvPicPr>
          <p:cNvPr id="2" name="图片 1">
            <a:extLst>
              <a:ext uri="{FF2B5EF4-FFF2-40B4-BE49-F238E27FC236}">
                <a16:creationId xmlns:a16="http://schemas.microsoft.com/office/drawing/2014/main" id="{A1664565-CD01-46D6-844D-CE3C6D05A610}"/>
              </a:ext>
            </a:extLst>
          </p:cNvPr>
          <p:cNvPicPr>
            <a:picLocks noChangeAspect="1"/>
          </p:cNvPicPr>
          <p:nvPr/>
        </p:nvPicPr>
        <p:blipFill>
          <a:blip r:embed="rId3"/>
          <a:stretch>
            <a:fillRect/>
          </a:stretch>
        </p:blipFill>
        <p:spPr>
          <a:xfrm>
            <a:off x="3759200" y="3276561"/>
            <a:ext cx="7967362" cy="3496959"/>
          </a:xfrm>
          <a:prstGeom prst="rect">
            <a:avLst/>
          </a:prstGeom>
        </p:spPr>
      </p:pic>
      <p:pic>
        <p:nvPicPr>
          <p:cNvPr id="5" name="图片 4">
            <a:extLst>
              <a:ext uri="{FF2B5EF4-FFF2-40B4-BE49-F238E27FC236}">
                <a16:creationId xmlns:a16="http://schemas.microsoft.com/office/drawing/2014/main" id="{096B5564-9F49-4C28-B8A5-1742E9E62404}"/>
              </a:ext>
            </a:extLst>
          </p:cNvPr>
          <p:cNvPicPr>
            <a:picLocks noChangeAspect="1"/>
          </p:cNvPicPr>
          <p:nvPr/>
        </p:nvPicPr>
        <p:blipFill>
          <a:blip r:embed="rId4"/>
          <a:stretch>
            <a:fillRect/>
          </a:stretch>
        </p:blipFill>
        <p:spPr>
          <a:xfrm>
            <a:off x="4652501" y="961831"/>
            <a:ext cx="6686550" cy="2133600"/>
          </a:xfrm>
          <a:prstGeom prst="rect">
            <a:avLst/>
          </a:prstGeom>
        </p:spPr>
      </p:pic>
    </p:spTree>
    <p:extLst>
      <p:ext uri="{BB962C8B-B14F-4D97-AF65-F5344CB8AC3E}">
        <p14:creationId xmlns:p14="http://schemas.microsoft.com/office/powerpoint/2010/main" val="10784424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Outstanding Main Track Papers</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
        <p:nvSpPr>
          <p:cNvPr id="14" name="矩形 13">
            <a:extLst>
              <a:ext uri="{FF2B5EF4-FFF2-40B4-BE49-F238E27FC236}">
                <a16:creationId xmlns:a16="http://schemas.microsoft.com/office/drawing/2014/main" id="{B5F545A0-E1F0-416E-8F19-9E8113B41A32}"/>
              </a:ext>
            </a:extLst>
          </p:cNvPr>
          <p:cNvSpPr/>
          <p:nvPr/>
        </p:nvSpPr>
        <p:spPr>
          <a:xfrm>
            <a:off x="1186921" y="1221957"/>
            <a:ext cx="5847242" cy="461665"/>
          </a:xfrm>
          <a:prstGeom prst="rect">
            <a:avLst/>
          </a:prstGeom>
        </p:spPr>
        <p:txBody>
          <a:bodyPr wrap="none">
            <a:spAutoFit/>
          </a:bodyPr>
          <a:lstStyle/>
          <a:p>
            <a:r>
              <a:rPr lang="en-US" altLang="zh-CN" sz="2400" b="1" dirty="0">
                <a:latin typeface="NimbusRomNo9L-Medi"/>
              </a:rPr>
              <a:t>Meta-Analysis of Claimed Emergent Abilities</a:t>
            </a:r>
            <a:endParaRPr lang="zh-CN" altLang="en-US" sz="2400" b="1" dirty="0"/>
          </a:p>
        </p:txBody>
      </p:sp>
      <p:pic>
        <p:nvPicPr>
          <p:cNvPr id="2" name="图片 1">
            <a:extLst>
              <a:ext uri="{FF2B5EF4-FFF2-40B4-BE49-F238E27FC236}">
                <a16:creationId xmlns:a16="http://schemas.microsoft.com/office/drawing/2014/main" id="{68944B18-A235-43CB-BBD1-8755CB99E0F8}"/>
              </a:ext>
            </a:extLst>
          </p:cNvPr>
          <p:cNvPicPr>
            <a:picLocks noChangeAspect="1"/>
          </p:cNvPicPr>
          <p:nvPr/>
        </p:nvPicPr>
        <p:blipFill>
          <a:blip r:embed="rId3"/>
          <a:stretch>
            <a:fillRect/>
          </a:stretch>
        </p:blipFill>
        <p:spPr>
          <a:xfrm>
            <a:off x="1261110" y="1853310"/>
            <a:ext cx="8877300" cy="2209800"/>
          </a:xfrm>
          <a:prstGeom prst="rect">
            <a:avLst/>
          </a:prstGeom>
        </p:spPr>
      </p:pic>
      <p:pic>
        <p:nvPicPr>
          <p:cNvPr id="10" name="图片 9">
            <a:extLst>
              <a:ext uri="{FF2B5EF4-FFF2-40B4-BE49-F238E27FC236}">
                <a16:creationId xmlns:a16="http://schemas.microsoft.com/office/drawing/2014/main" id="{8ACEA3BB-296B-419F-9E62-5ABF62323421}"/>
              </a:ext>
            </a:extLst>
          </p:cNvPr>
          <p:cNvPicPr>
            <a:picLocks noChangeAspect="1"/>
          </p:cNvPicPr>
          <p:nvPr/>
        </p:nvPicPr>
        <p:blipFill>
          <a:blip r:embed="rId4"/>
          <a:stretch>
            <a:fillRect/>
          </a:stretch>
        </p:blipFill>
        <p:spPr>
          <a:xfrm>
            <a:off x="1346826" y="4031431"/>
            <a:ext cx="8963025" cy="2619375"/>
          </a:xfrm>
          <a:prstGeom prst="rect">
            <a:avLst/>
          </a:prstGeom>
        </p:spPr>
      </p:pic>
    </p:spTree>
    <p:extLst>
      <p:ext uri="{BB962C8B-B14F-4D97-AF65-F5344CB8AC3E}">
        <p14:creationId xmlns:p14="http://schemas.microsoft.com/office/powerpoint/2010/main" val="11287396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b="1" dirty="0">
                <a:solidFill>
                  <a:schemeClr val="accent1">
                    <a:lumMod val="75000"/>
                  </a:schemeClr>
                </a:solidFill>
              </a:rPr>
              <a:t>讨论提纲</a:t>
            </a:r>
          </a:p>
        </p:txBody>
      </p:sp>
      <p:sp>
        <p:nvSpPr>
          <p:cNvPr id="4" name="矩形 3"/>
          <p:cNvSpPr/>
          <p:nvPr/>
        </p:nvSpPr>
        <p:spPr>
          <a:xfrm>
            <a:off x="2041994" y="1731513"/>
            <a:ext cx="4929208" cy="495300"/>
          </a:xfrm>
          <a:prstGeom prst="rect">
            <a:avLst/>
          </a:prstGeom>
          <a:solidFill>
            <a:srgbClr val="BFD1DE"/>
          </a:solidFill>
          <a:ln>
            <a:solidFill>
              <a:srgbClr val="00009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rgbClr val="C00000"/>
              </a:solidFill>
              <a:effectLst/>
              <a:uLnTx/>
              <a:uFillTx/>
              <a:latin typeface="Times New Roman"/>
              <a:ea typeface="黑体"/>
              <a:cs typeface="Times New Roman"/>
            </a:endParaRPr>
          </a:p>
        </p:txBody>
      </p:sp>
      <p:sp>
        <p:nvSpPr>
          <p:cNvPr id="5" name="矩形 4"/>
          <p:cNvSpPr/>
          <p:nvPr/>
        </p:nvSpPr>
        <p:spPr>
          <a:xfrm>
            <a:off x="2041993" y="1628326"/>
            <a:ext cx="7867117" cy="6365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zh-CN" altLang="en-US" sz="3200" b="1" kern="0" dirty="0">
                <a:solidFill>
                  <a:schemeClr val="tx1"/>
                </a:solidFill>
                <a:latin typeface="Times New Roman"/>
                <a:ea typeface="黑体"/>
                <a:cs typeface="Times New Roman"/>
              </a:rPr>
              <a:t>会议趋势理解</a:t>
            </a:r>
            <a:endParaRPr kumimoji="0" lang="zh-CN" altLang="en-US" sz="3200" b="1" i="0" u="none" strike="noStrike" kern="0" cap="none" spc="0" normalizeH="0" baseline="0" noProof="0" dirty="0">
              <a:ln>
                <a:noFill/>
              </a:ln>
              <a:solidFill>
                <a:schemeClr val="tx1"/>
              </a:solidFill>
              <a:effectLst/>
              <a:uLnTx/>
              <a:uFillTx/>
              <a:latin typeface="Times New Roman"/>
              <a:ea typeface="黑体"/>
              <a:cs typeface="Times New Roman"/>
            </a:endParaRPr>
          </a:p>
        </p:txBody>
      </p:sp>
      <p:sp>
        <p:nvSpPr>
          <p:cNvPr id="6" name="矩形 5"/>
          <p:cNvSpPr/>
          <p:nvPr/>
        </p:nvSpPr>
        <p:spPr>
          <a:xfrm>
            <a:off x="1408581" y="1628326"/>
            <a:ext cx="633412" cy="644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chemeClr val="bg1"/>
                </a:solidFill>
                <a:effectLst/>
                <a:uLnTx/>
                <a:uFillTx/>
                <a:latin typeface="Times New Roman"/>
                <a:ea typeface="黑体"/>
                <a:cs typeface="Times New Roman"/>
              </a:rPr>
              <a:t>1</a:t>
            </a:r>
            <a:endParaRPr kumimoji="0" lang="zh-CN" altLang="en-US" sz="3200" b="1" i="0" u="none" strike="noStrike" kern="0" cap="none" spc="0" normalizeH="0" baseline="0" noProof="0" dirty="0">
              <a:ln>
                <a:noFill/>
              </a:ln>
              <a:solidFill>
                <a:schemeClr val="bg1"/>
              </a:solidFill>
              <a:effectLst/>
              <a:uLnTx/>
              <a:uFillTx/>
              <a:latin typeface="Times New Roman"/>
              <a:ea typeface="黑体"/>
              <a:cs typeface="Times New Roman"/>
            </a:endParaRPr>
          </a:p>
        </p:txBody>
      </p:sp>
      <p:sp>
        <p:nvSpPr>
          <p:cNvPr id="7" name="矩形 6"/>
          <p:cNvSpPr/>
          <p:nvPr/>
        </p:nvSpPr>
        <p:spPr>
          <a:xfrm>
            <a:off x="1408581" y="2782913"/>
            <a:ext cx="633412" cy="6334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chemeClr val="bg1"/>
                </a:solidFill>
                <a:effectLst/>
                <a:uLnTx/>
                <a:uFillTx/>
                <a:latin typeface="Times New Roman"/>
                <a:ea typeface="黑体"/>
                <a:cs typeface="Times New Roman"/>
              </a:rPr>
              <a:t>2</a:t>
            </a:r>
            <a:endParaRPr kumimoji="0" lang="zh-CN" altLang="en-US" sz="3200" b="1" i="0" u="none" strike="noStrike" kern="0" cap="none" spc="0" normalizeH="0" baseline="0" noProof="0" dirty="0">
              <a:ln>
                <a:noFill/>
              </a:ln>
              <a:solidFill>
                <a:schemeClr val="bg1"/>
              </a:solidFill>
              <a:effectLst/>
              <a:uLnTx/>
              <a:uFillTx/>
              <a:latin typeface="Times New Roman"/>
              <a:ea typeface="黑体"/>
              <a:cs typeface="Times New Roman"/>
            </a:endParaRPr>
          </a:p>
        </p:txBody>
      </p:sp>
      <p:sp>
        <p:nvSpPr>
          <p:cNvPr id="8" name="矩形 7"/>
          <p:cNvSpPr/>
          <p:nvPr/>
        </p:nvSpPr>
        <p:spPr>
          <a:xfrm>
            <a:off x="2041993" y="3930923"/>
            <a:ext cx="7867117" cy="6302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DengXian" charset="-122"/>
                <a:ea typeface="DengXian" charset="-122"/>
              </a:defRPr>
            </a:lvl1pPr>
            <a:lvl2pPr marL="742950" indent="-285750">
              <a:defRPr kumimoji="1" sz="2400">
                <a:solidFill>
                  <a:schemeClr val="tx1"/>
                </a:solidFill>
                <a:latin typeface="DengXian" charset="-122"/>
                <a:ea typeface="DengXian" charset="-122"/>
              </a:defRPr>
            </a:lvl2pPr>
            <a:lvl3pPr marL="1143000" indent="-228600">
              <a:defRPr kumimoji="1" sz="2400">
                <a:solidFill>
                  <a:schemeClr val="tx1"/>
                </a:solidFill>
                <a:latin typeface="DengXian" charset="-122"/>
                <a:ea typeface="DengXian" charset="-122"/>
              </a:defRPr>
            </a:lvl3pPr>
            <a:lvl4pPr marL="1600200" indent="-228600">
              <a:defRPr kumimoji="1" sz="2400">
                <a:solidFill>
                  <a:schemeClr val="tx1"/>
                </a:solidFill>
                <a:latin typeface="DengXian" charset="-122"/>
                <a:ea typeface="DengXian" charset="-122"/>
              </a:defRPr>
            </a:lvl4pPr>
            <a:lvl5pPr marL="2057400" indent="-228600">
              <a:defRPr kumimoji="1" sz="2400">
                <a:solidFill>
                  <a:schemeClr val="tx1"/>
                </a:solidFill>
                <a:latin typeface="DengXian" charset="-122"/>
                <a:ea typeface="DengXian" charset="-122"/>
              </a:defRPr>
            </a:lvl5pPr>
            <a:lvl6pPr marL="2514600" indent="-228600" eaLnBrk="0" fontAlgn="base" hangingPunct="0">
              <a:spcBef>
                <a:spcPct val="0"/>
              </a:spcBef>
              <a:spcAft>
                <a:spcPct val="0"/>
              </a:spcAft>
              <a:defRPr kumimoji="1" sz="2400">
                <a:solidFill>
                  <a:schemeClr val="tx1"/>
                </a:solidFill>
                <a:latin typeface="DengXian" charset="-122"/>
                <a:ea typeface="DengXian" charset="-122"/>
              </a:defRPr>
            </a:lvl6pPr>
            <a:lvl7pPr marL="2971800" indent="-228600" eaLnBrk="0" fontAlgn="base" hangingPunct="0">
              <a:spcBef>
                <a:spcPct val="0"/>
              </a:spcBef>
              <a:spcAft>
                <a:spcPct val="0"/>
              </a:spcAft>
              <a:defRPr kumimoji="1" sz="2400">
                <a:solidFill>
                  <a:schemeClr val="tx1"/>
                </a:solidFill>
                <a:latin typeface="DengXian" charset="-122"/>
                <a:ea typeface="DengXian" charset="-122"/>
              </a:defRPr>
            </a:lvl7pPr>
            <a:lvl8pPr marL="3429000" indent="-228600" eaLnBrk="0" fontAlgn="base" hangingPunct="0">
              <a:spcBef>
                <a:spcPct val="0"/>
              </a:spcBef>
              <a:spcAft>
                <a:spcPct val="0"/>
              </a:spcAft>
              <a:defRPr kumimoji="1" sz="2400">
                <a:solidFill>
                  <a:schemeClr val="tx1"/>
                </a:solidFill>
                <a:latin typeface="DengXian" charset="-122"/>
                <a:ea typeface="DengXian" charset="-122"/>
              </a:defRPr>
            </a:lvl8pPr>
            <a:lvl9pPr marL="3886200" indent="-228600" eaLnBrk="0" fontAlgn="base" hangingPunct="0">
              <a:spcBef>
                <a:spcPct val="0"/>
              </a:spcBef>
              <a:spcAft>
                <a:spcPct val="0"/>
              </a:spcAft>
              <a:defRPr kumimoji="1" sz="2400">
                <a:solidFill>
                  <a:schemeClr val="tx1"/>
                </a:solidFill>
                <a:latin typeface="DengXian" charset="-122"/>
                <a:ea typeface="DengXian" charset="-122"/>
              </a:defRPr>
            </a:lvl9pPr>
          </a:lstStyle>
          <a:p>
            <a:pPr lvl="0" algn="ctr">
              <a:defRPr/>
            </a:pPr>
            <a:r>
              <a:rPr kumimoji="0" lang="zh-CN" altLang="en-US" sz="3200" b="1" kern="0" dirty="0">
                <a:latin typeface="Times New Roman"/>
                <a:ea typeface="黑体"/>
                <a:cs typeface="Times New Roman"/>
              </a:rPr>
              <a:t>脑机相关推荐论文</a:t>
            </a:r>
            <a:endParaRPr kumimoji="0" lang="zh-CN" altLang="en-US" sz="3200" b="1" i="0" u="none" strike="noStrike" kern="0" cap="none" spc="0" normalizeH="0" baseline="0" noProof="0" dirty="0">
              <a:ln>
                <a:noFill/>
              </a:ln>
              <a:solidFill>
                <a:schemeClr val="tx1"/>
              </a:solidFill>
              <a:effectLst/>
              <a:uLnTx/>
              <a:uFillTx/>
              <a:latin typeface="Times New Roman"/>
              <a:ea typeface="黑体"/>
              <a:cs typeface="Times New Roman"/>
            </a:endParaRPr>
          </a:p>
        </p:txBody>
      </p:sp>
      <p:sp>
        <p:nvSpPr>
          <p:cNvPr id="9" name="矩形 8"/>
          <p:cNvSpPr/>
          <p:nvPr/>
        </p:nvSpPr>
        <p:spPr>
          <a:xfrm>
            <a:off x="1408581" y="3927748"/>
            <a:ext cx="633412" cy="6334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chemeClr val="bg1"/>
                </a:solidFill>
                <a:effectLst/>
                <a:uLnTx/>
                <a:uFillTx/>
                <a:latin typeface="Times New Roman"/>
                <a:ea typeface="黑体"/>
                <a:cs typeface="Times New Roman"/>
              </a:rPr>
              <a:t>3</a:t>
            </a:r>
            <a:endParaRPr kumimoji="0" lang="zh-CN" altLang="en-US" sz="3200" b="1" i="0" u="none" strike="noStrike" kern="0" cap="none" spc="0" normalizeH="0" baseline="0" noProof="0" dirty="0">
              <a:ln>
                <a:noFill/>
              </a:ln>
              <a:solidFill>
                <a:schemeClr val="bg1"/>
              </a:solidFill>
              <a:effectLst/>
              <a:uLnTx/>
              <a:uFillTx/>
              <a:latin typeface="Times New Roman"/>
              <a:ea typeface="黑体"/>
              <a:cs typeface="Times New Roman"/>
            </a:endParaRPr>
          </a:p>
        </p:txBody>
      </p:sp>
      <p:sp>
        <p:nvSpPr>
          <p:cNvPr id="10" name="矩形 9"/>
          <p:cNvSpPr/>
          <p:nvPr/>
        </p:nvSpPr>
        <p:spPr>
          <a:xfrm>
            <a:off x="2041993" y="2781326"/>
            <a:ext cx="7867117" cy="635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DengXian" charset="-122"/>
                <a:ea typeface="DengXian" charset="-122"/>
              </a:defRPr>
            </a:lvl1pPr>
            <a:lvl2pPr marL="742950" indent="-285750">
              <a:defRPr kumimoji="1" sz="2400">
                <a:solidFill>
                  <a:schemeClr val="tx1"/>
                </a:solidFill>
                <a:latin typeface="DengXian" charset="-122"/>
                <a:ea typeface="DengXian" charset="-122"/>
              </a:defRPr>
            </a:lvl2pPr>
            <a:lvl3pPr marL="1143000" indent="-228600">
              <a:defRPr kumimoji="1" sz="2400">
                <a:solidFill>
                  <a:schemeClr val="tx1"/>
                </a:solidFill>
                <a:latin typeface="DengXian" charset="-122"/>
                <a:ea typeface="DengXian" charset="-122"/>
              </a:defRPr>
            </a:lvl3pPr>
            <a:lvl4pPr marL="1600200" indent="-228600">
              <a:defRPr kumimoji="1" sz="2400">
                <a:solidFill>
                  <a:schemeClr val="tx1"/>
                </a:solidFill>
                <a:latin typeface="DengXian" charset="-122"/>
                <a:ea typeface="DengXian" charset="-122"/>
              </a:defRPr>
            </a:lvl4pPr>
            <a:lvl5pPr marL="2057400" indent="-228600">
              <a:defRPr kumimoji="1" sz="2400">
                <a:solidFill>
                  <a:schemeClr val="tx1"/>
                </a:solidFill>
                <a:latin typeface="DengXian" charset="-122"/>
                <a:ea typeface="DengXian" charset="-122"/>
              </a:defRPr>
            </a:lvl5pPr>
            <a:lvl6pPr marL="2514600" indent="-228600" eaLnBrk="0" fontAlgn="base" hangingPunct="0">
              <a:spcBef>
                <a:spcPct val="0"/>
              </a:spcBef>
              <a:spcAft>
                <a:spcPct val="0"/>
              </a:spcAft>
              <a:defRPr kumimoji="1" sz="2400">
                <a:solidFill>
                  <a:schemeClr val="tx1"/>
                </a:solidFill>
                <a:latin typeface="DengXian" charset="-122"/>
                <a:ea typeface="DengXian" charset="-122"/>
              </a:defRPr>
            </a:lvl6pPr>
            <a:lvl7pPr marL="2971800" indent="-228600" eaLnBrk="0" fontAlgn="base" hangingPunct="0">
              <a:spcBef>
                <a:spcPct val="0"/>
              </a:spcBef>
              <a:spcAft>
                <a:spcPct val="0"/>
              </a:spcAft>
              <a:defRPr kumimoji="1" sz="2400">
                <a:solidFill>
                  <a:schemeClr val="tx1"/>
                </a:solidFill>
                <a:latin typeface="DengXian" charset="-122"/>
                <a:ea typeface="DengXian" charset="-122"/>
              </a:defRPr>
            </a:lvl7pPr>
            <a:lvl8pPr marL="3429000" indent="-228600" eaLnBrk="0" fontAlgn="base" hangingPunct="0">
              <a:spcBef>
                <a:spcPct val="0"/>
              </a:spcBef>
              <a:spcAft>
                <a:spcPct val="0"/>
              </a:spcAft>
              <a:defRPr kumimoji="1" sz="2400">
                <a:solidFill>
                  <a:schemeClr val="tx1"/>
                </a:solidFill>
                <a:latin typeface="DengXian" charset="-122"/>
                <a:ea typeface="DengXian" charset="-122"/>
              </a:defRPr>
            </a:lvl8pPr>
            <a:lvl9pPr marL="3886200" indent="-228600" eaLnBrk="0" fontAlgn="base" hangingPunct="0">
              <a:spcBef>
                <a:spcPct val="0"/>
              </a:spcBef>
              <a:spcAft>
                <a:spcPct val="0"/>
              </a:spcAft>
              <a:defRPr kumimoji="1" sz="2400">
                <a:solidFill>
                  <a:schemeClr val="tx1"/>
                </a:solidFill>
                <a:latin typeface="DengXian" charset="-122"/>
                <a:ea typeface="DengXian" charset="-122"/>
              </a:defRPr>
            </a:lvl9pPr>
          </a:lstStyle>
          <a:p>
            <a:pPr lvl="0" algn="ctr">
              <a:defRPr/>
            </a:pPr>
            <a:r>
              <a:rPr kumimoji="0" lang="zh-CN" altLang="en-US" sz="3200" b="1" kern="0" dirty="0">
                <a:latin typeface="Times New Roman"/>
                <a:ea typeface="黑体"/>
                <a:cs typeface="Times New Roman"/>
              </a:rPr>
              <a:t>获奖论文简要介绍</a:t>
            </a:r>
            <a:endParaRPr kumimoji="0" lang="zh-CN" altLang="en-US" sz="3200" b="1" i="0" u="none" strike="noStrike" kern="0" cap="none" spc="0" normalizeH="0" baseline="0" noProof="0" dirty="0">
              <a:ln>
                <a:noFill/>
              </a:ln>
              <a:solidFill>
                <a:schemeClr val="tx1"/>
              </a:solidFill>
              <a:effectLst/>
              <a:uLnTx/>
              <a:uFillTx/>
              <a:latin typeface="Times New Roman"/>
              <a:ea typeface="黑体"/>
              <a:cs typeface="Times New Roman"/>
            </a:endParaRPr>
          </a:p>
        </p:txBody>
      </p:sp>
      <p:sp>
        <p:nvSpPr>
          <p:cNvPr id="11" name="矩形 10"/>
          <p:cNvSpPr/>
          <p:nvPr/>
        </p:nvSpPr>
        <p:spPr>
          <a:xfrm>
            <a:off x="2041993" y="5072583"/>
            <a:ext cx="7867117" cy="6302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DengXian" charset="-122"/>
                <a:ea typeface="DengXian" charset="-122"/>
              </a:defRPr>
            </a:lvl1pPr>
            <a:lvl2pPr marL="742950" indent="-285750">
              <a:defRPr kumimoji="1" sz="2400">
                <a:solidFill>
                  <a:schemeClr val="tx1"/>
                </a:solidFill>
                <a:latin typeface="DengXian" charset="-122"/>
                <a:ea typeface="DengXian" charset="-122"/>
              </a:defRPr>
            </a:lvl2pPr>
            <a:lvl3pPr marL="1143000" indent="-228600">
              <a:defRPr kumimoji="1" sz="2400">
                <a:solidFill>
                  <a:schemeClr val="tx1"/>
                </a:solidFill>
                <a:latin typeface="DengXian" charset="-122"/>
                <a:ea typeface="DengXian" charset="-122"/>
              </a:defRPr>
            </a:lvl3pPr>
            <a:lvl4pPr marL="1600200" indent="-228600">
              <a:defRPr kumimoji="1" sz="2400">
                <a:solidFill>
                  <a:schemeClr val="tx1"/>
                </a:solidFill>
                <a:latin typeface="DengXian" charset="-122"/>
                <a:ea typeface="DengXian" charset="-122"/>
              </a:defRPr>
            </a:lvl4pPr>
            <a:lvl5pPr marL="2057400" indent="-228600">
              <a:defRPr kumimoji="1" sz="2400">
                <a:solidFill>
                  <a:schemeClr val="tx1"/>
                </a:solidFill>
                <a:latin typeface="DengXian" charset="-122"/>
                <a:ea typeface="DengXian" charset="-122"/>
              </a:defRPr>
            </a:lvl5pPr>
            <a:lvl6pPr marL="2514600" indent="-228600" eaLnBrk="0" fontAlgn="base" hangingPunct="0">
              <a:spcBef>
                <a:spcPct val="0"/>
              </a:spcBef>
              <a:spcAft>
                <a:spcPct val="0"/>
              </a:spcAft>
              <a:defRPr kumimoji="1" sz="2400">
                <a:solidFill>
                  <a:schemeClr val="tx1"/>
                </a:solidFill>
                <a:latin typeface="DengXian" charset="-122"/>
                <a:ea typeface="DengXian" charset="-122"/>
              </a:defRPr>
            </a:lvl6pPr>
            <a:lvl7pPr marL="2971800" indent="-228600" eaLnBrk="0" fontAlgn="base" hangingPunct="0">
              <a:spcBef>
                <a:spcPct val="0"/>
              </a:spcBef>
              <a:spcAft>
                <a:spcPct val="0"/>
              </a:spcAft>
              <a:defRPr kumimoji="1" sz="2400">
                <a:solidFill>
                  <a:schemeClr val="tx1"/>
                </a:solidFill>
                <a:latin typeface="DengXian" charset="-122"/>
                <a:ea typeface="DengXian" charset="-122"/>
              </a:defRPr>
            </a:lvl7pPr>
            <a:lvl8pPr marL="3429000" indent="-228600" eaLnBrk="0" fontAlgn="base" hangingPunct="0">
              <a:spcBef>
                <a:spcPct val="0"/>
              </a:spcBef>
              <a:spcAft>
                <a:spcPct val="0"/>
              </a:spcAft>
              <a:defRPr kumimoji="1" sz="2400">
                <a:solidFill>
                  <a:schemeClr val="tx1"/>
                </a:solidFill>
                <a:latin typeface="DengXian" charset="-122"/>
                <a:ea typeface="DengXian" charset="-122"/>
              </a:defRPr>
            </a:lvl8pPr>
            <a:lvl9pPr marL="3886200" indent="-228600" eaLnBrk="0" fontAlgn="base" hangingPunct="0">
              <a:spcBef>
                <a:spcPct val="0"/>
              </a:spcBef>
              <a:spcAft>
                <a:spcPct val="0"/>
              </a:spcAft>
              <a:defRPr kumimoji="1" sz="2400">
                <a:solidFill>
                  <a:schemeClr val="tx1"/>
                </a:solidFill>
                <a:latin typeface="DengXian" charset="-122"/>
                <a:ea typeface="DengXian"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solidFill>
                <a:effectLst/>
                <a:uLnTx/>
                <a:uFillTx/>
                <a:latin typeface="Times New Roman"/>
                <a:ea typeface="黑体"/>
                <a:cs typeface="Times New Roman"/>
              </a:rPr>
              <a:t>个人推荐论文</a:t>
            </a:r>
          </a:p>
        </p:txBody>
      </p:sp>
      <p:sp>
        <p:nvSpPr>
          <p:cNvPr id="12" name="矩形 11"/>
          <p:cNvSpPr/>
          <p:nvPr/>
        </p:nvSpPr>
        <p:spPr>
          <a:xfrm>
            <a:off x="1408581" y="5069408"/>
            <a:ext cx="633412" cy="6334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3200" b="1" kern="0" dirty="0">
                <a:solidFill>
                  <a:schemeClr val="bg1"/>
                </a:solidFill>
                <a:latin typeface="Times New Roman"/>
                <a:ea typeface="黑体"/>
                <a:cs typeface="Times New Roman"/>
              </a:rPr>
              <a:t>4</a:t>
            </a:r>
            <a:endParaRPr kumimoji="0" lang="zh-CN" altLang="en-US" sz="3200" b="1" i="0" u="none" strike="noStrike" kern="0" cap="none" spc="0" normalizeH="0" baseline="0" noProof="0" dirty="0">
              <a:ln>
                <a:noFill/>
              </a:ln>
              <a:solidFill>
                <a:schemeClr val="bg1"/>
              </a:solidFill>
              <a:effectLst/>
              <a:uLnTx/>
              <a:uFillTx/>
              <a:latin typeface="Times New Roman"/>
              <a:ea typeface="黑体"/>
              <a:cs typeface="Times New Roman"/>
            </a:endParaRPr>
          </a:p>
        </p:txBody>
      </p:sp>
    </p:spTree>
    <p:extLst>
      <p:ext uri="{BB962C8B-B14F-4D97-AF65-F5344CB8AC3E}">
        <p14:creationId xmlns:p14="http://schemas.microsoft.com/office/powerpoint/2010/main" val="1310855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Outstanding Main Track Papers</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
        <p:nvSpPr>
          <p:cNvPr id="4" name="矩形 3">
            <a:extLst>
              <a:ext uri="{FF2B5EF4-FFF2-40B4-BE49-F238E27FC236}">
                <a16:creationId xmlns:a16="http://schemas.microsoft.com/office/drawing/2014/main" id="{4CF41919-A851-40D1-9AEC-2936385261FD}"/>
              </a:ext>
            </a:extLst>
          </p:cNvPr>
          <p:cNvSpPr/>
          <p:nvPr/>
        </p:nvSpPr>
        <p:spPr>
          <a:xfrm>
            <a:off x="972728" y="1281811"/>
            <a:ext cx="2613775" cy="2031325"/>
          </a:xfrm>
          <a:prstGeom prst="rect">
            <a:avLst/>
          </a:prstGeom>
        </p:spPr>
        <p:txBody>
          <a:bodyPr wrap="square">
            <a:spAutoFit/>
          </a:bodyPr>
          <a:lstStyle/>
          <a:p>
            <a:r>
              <a:rPr lang="en-US" altLang="zh-CN" dirty="0"/>
              <a:t>of the 39 preferred metrics in BIG-Bench, at most 5 display emergence (Fig.</a:t>
            </a:r>
          </a:p>
          <a:p>
            <a:r>
              <a:rPr lang="en-US" altLang="zh-CN" dirty="0"/>
              <a:t>5A). Many of the 5 are nonlinear and/or discontinuous</a:t>
            </a:r>
            <a:endParaRPr lang="zh-CN" altLang="en-US" b="1" dirty="0"/>
          </a:p>
        </p:txBody>
      </p:sp>
      <p:pic>
        <p:nvPicPr>
          <p:cNvPr id="3" name="图片 2">
            <a:extLst>
              <a:ext uri="{FF2B5EF4-FFF2-40B4-BE49-F238E27FC236}">
                <a16:creationId xmlns:a16="http://schemas.microsoft.com/office/drawing/2014/main" id="{827AE3F3-B868-4C9E-99AC-BAE7B2336C88}"/>
              </a:ext>
            </a:extLst>
          </p:cNvPr>
          <p:cNvPicPr>
            <a:picLocks noChangeAspect="1"/>
          </p:cNvPicPr>
          <p:nvPr/>
        </p:nvPicPr>
        <p:blipFill>
          <a:blip r:embed="rId3"/>
          <a:stretch>
            <a:fillRect/>
          </a:stretch>
        </p:blipFill>
        <p:spPr>
          <a:xfrm>
            <a:off x="4006279" y="1161760"/>
            <a:ext cx="7635992" cy="4842127"/>
          </a:xfrm>
          <a:prstGeom prst="rect">
            <a:avLst/>
          </a:prstGeom>
        </p:spPr>
      </p:pic>
    </p:spTree>
    <p:extLst>
      <p:ext uri="{BB962C8B-B14F-4D97-AF65-F5344CB8AC3E}">
        <p14:creationId xmlns:p14="http://schemas.microsoft.com/office/powerpoint/2010/main" val="4853914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Outstanding Main Track Papers</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
        <p:nvSpPr>
          <p:cNvPr id="4" name="矩形 3">
            <a:extLst>
              <a:ext uri="{FF2B5EF4-FFF2-40B4-BE49-F238E27FC236}">
                <a16:creationId xmlns:a16="http://schemas.microsoft.com/office/drawing/2014/main" id="{4CF41919-A851-40D1-9AEC-2936385261FD}"/>
              </a:ext>
            </a:extLst>
          </p:cNvPr>
          <p:cNvSpPr/>
          <p:nvPr/>
        </p:nvSpPr>
        <p:spPr>
          <a:xfrm>
            <a:off x="1089914" y="1771687"/>
            <a:ext cx="2613775" cy="2031325"/>
          </a:xfrm>
          <a:prstGeom prst="rect">
            <a:avLst/>
          </a:prstGeom>
        </p:spPr>
        <p:txBody>
          <a:bodyPr wrap="square">
            <a:spAutoFit/>
          </a:bodyPr>
          <a:lstStyle/>
          <a:p>
            <a:r>
              <a:rPr lang="en-US" altLang="zh-CN" dirty="0"/>
              <a:t>hand-annotated task-</a:t>
            </a:r>
            <a:r>
              <a:rPr lang="en-US" altLang="zh-CN" dirty="0" err="1"/>
              <a:t>metricmodel</a:t>
            </a:r>
            <a:r>
              <a:rPr lang="en-US" altLang="zh-CN" dirty="0"/>
              <a:t> family triplets [37], which revealed emergent abilities appear with 4/39 metrics (Fig. 5B), and 2 metrics account</a:t>
            </a:r>
            <a:endParaRPr lang="zh-CN" altLang="en-US" b="1" dirty="0"/>
          </a:p>
        </p:txBody>
      </p:sp>
      <p:pic>
        <p:nvPicPr>
          <p:cNvPr id="2" name="图片 1">
            <a:extLst>
              <a:ext uri="{FF2B5EF4-FFF2-40B4-BE49-F238E27FC236}">
                <a16:creationId xmlns:a16="http://schemas.microsoft.com/office/drawing/2014/main" id="{378F1680-D3D7-4D14-AABD-DE05CCDE5DFC}"/>
              </a:ext>
            </a:extLst>
          </p:cNvPr>
          <p:cNvPicPr>
            <a:picLocks noChangeAspect="1"/>
          </p:cNvPicPr>
          <p:nvPr/>
        </p:nvPicPr>
        <p:blipFill>
          <a:blip r:embed="rId3"/>
          <a:stretch>
            <a:fillRect/>
          </a:stretch>
        </p:blipFill>
        <p:spPr>
          <a:xfrm>
            <a:off x="3691024" y="1466387"/>
            <a:ext cx="7411062" cy="2553918"/>
          </a:xfrm>
          <a:prstGeom prst="rect">
            <a:avLst/>
          </a:prstGeom>
        </p:spPr>
      </p:pic>
      <p:sp>
        <p:nvSpPr>
          <p:cNvPr id="6" name="矩形 5">
            <a:extLst>
              <a:ext uri="{FF2B5EF4-FFF2-40B4-BE49-F238E27FC236}">
                <a16:creationId xmlns:a16="http://schemas.microsoft.com/office/drawing/2014/main" id="{867BA6A3-704B-4CC2-A604-3CAD9A4CFBF3}"/>
              </a:ext>
            </a:extLst>
          </p:cNvPr>
          <p:cNvSpPr/>
          <p:nvPr/>
        </p:nvSpPr>
        <p:spPr>
          <a:xfrm>
            <a:off x="5396681" y="4854098"/>
            <a:ext cx="6096000" cy="923330"/>
          </a:xfrm>
          <a:prstGeom prst="rect">
            <a:avLst/>
          </a:prstGeom>
        </p:spPr>
        <p:txBody>
          <a:bodyPr>
            <a:spAutoFit/>
          </a:bodyPr>
          <a:lstStyle/>
          <a:p>
            <a:r>
              <a:rPr lang="en-US" altLang="zh-CN" dirty="0"/>
              <a:t>for &gt; 92% of claimed emergent abilities (Fig. 5C): Multiple Choice Grade and Exact String Match. Multiple Choice Grade is discontinuous, and Exact String Match is nonlinear</a:t>
            </a:r>
            <a:endParaRPr lang="zh-CN" altLang="en-US" b="1" dirty="0"/>
          </a:p>
        </p:txBody>
      </p:sp>
    </p:spTree>
    <p:extLst>
      <p:ext uri="{BB962C8B-B14F-4D97-AF65-F5344CB8AC3E}">
        <p14:creationId xmlns:p14="http://schemas.microsoft.com/office/powerpoint/2010/main" val="4004288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Outstanding Main Track Papers</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
        <p:nvSpPr>
          <p:cNvPr id="4" name="矩形 3">
            <a:extLst>
              <a:ext uri="{FF2B5EF4-FFF2-40B4-BE49-F238E27FC236}">
                <a16:creationId xmlns:a16="http://schemas.microsoft.com/office/drawing/2014/main" id="{4CF41919-A851-40D1-9AEC-2936385261FD}"/>
              </a:ext>
            </a:extLst>
          </p:cNvPr>
          <p:cNvSpPr/>
          <p:nvPr/>
        </p:nvSpPr>
        <p:spPr>
          <a:xfrm>
            <a:off x="939950" y="1248492"/>
            <a:ext cx="2083588" cy="1477328"/>
          </a:xfrm>
          <a:prstGeom prst="rect">
            <a:avLst/>
          </a:prstGeom>
        </p:spPr>
        <p:txBody>
          <a:bodyPr wrap="square">
            <a:spAutoFit/>
          </a:bodyPr>
          <a:lstStyle/>
          <a:p>
            <a:r>
              <a:rPr lang="en-US" altLang="zh-CN" b="1" dirty="0"/>
              <a:t>Prediction: Changing Metric Removes Emergent Abilities</a:t>
            </a:r>
            <a:endParaRPr lang="zh-CN" altLang="en-US" b="1" dirty="0"/>
          </a:p>
        </p:txBody>
      </p:sp>
      <p:pic>
        <p:nvPicPr>
          <p:cNvPr id="5" name="图片 4">
            <a:extLst>
              <a:ext uri="{FF2B5EF4-FFF2-40B4-BE49-F238E27FC236}">
                <a16:creationId xmlns:a16="http://schemas.microsoft.com/office/drawing/2014/main" id="{4047FE1D-8692-4C37-B2F4-ED79CE5DBF15}"/>
              </a:ext>
            </a:extLst>
          </p:cNvPr>
          <p:cNvPicPr>
            <a:picLocks noChangeAspect="1"/>
          </p:cNvPicPr>
          <p:nvPr/>
        </p:nvPicPr>
        <p:blipFill>
          <a:blip r:embed="rId3"/>
          <a:stretch>
            <a:fillRect/>
          </a:stretch>
        </p:blipFill>
        <p:spPr>
          <a:xfrm>
            <a:off x="3023537" y="1322617"/>
            <a:ext cx="8977624" cy="5048686"/>
          </a:xfrm>
          <a:prstGeom prst="rect">
            <a:avLst/>
          </a:prstGeom>
        </p:spPr>
      </p:pic>
    </p:spTree>
    <p:extLst>
      <p:ext uri="{BB962C8B-B14F-4D97-AF65-F5344CB8AC3E}">
        <p14:creationId xmlns:p14="http://schemas.microsoft.com/office/powerpoint/2010/main" val="7400193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Outstanding Main Track Papers</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
        <p:nvSpPr>
          <p:cNvPr id="14" name="矩形 13">
            <a:extLst>
              <a:ext uri="{FF2B5EF4-FFF2-40B4-BE49-F238E27FC236}">
                <a16:creationId xmlns:a16="http://schemas.microsoft.com/office/drawing/2014/main" id="{B5F545A0-E1F0-416E-8F19-9E8113B41A32}"/>
              </a:ext>
            </a:extLst>
          </p:cNvPr>
          <p:cNvSpPr/>
          <p:nvPr/>
        </p:nvSpPr>
        <p:spPr>
          <a:xfrm>
            <a:off x="852949" y="1211176"/>
            <a:ext cx="8044190" cy="461665"/>
          </a:xfrm>
          <a:prstGeom prst="rect">
            <a:avLst/>
          </a:prstGeom>
        </p:spPr>
        <p:txBody>
          <a:bodyPr wrap="none">
            <a:spAutoFit/>
          </a:bodyPr>
          <a:lstStyle/>
          <a:p>
            <a:r>
              <a:rPr lang="en-US" altLang="zh-CN" sz="2400" b="1" dirty="0"/>
              <a:t>Inducing Emergent Abilities in Networks on Vision Tasks</a:t>
            </a:r>
            <a:endParaRPr lang="zh-CN" altLang="en-US" sz="3200" b="1" dirty="0"/>
          </a:p>
        </p:txBody>
      </p:sp>
      <p:sp>
        <p:nvSpPr>
          <p:cNvPr id="2" name="矩形 1">
            <a:extLst>
              <a:ext uri="{FF2B5EF4-FFF2-40B4-BE49-F238E27FC236}">
                <a16:creationId xmlns:a16="http://schemas.microsoft.com/office/drawing/2014/main" id="{47D724B5-52FC-4312-9B42-E66DA464832F}"/>
              </a:ext>
            </a:extLst>
          </p:cNvPr>
          <p:cNvSpPr/>
          <p:nvPr/>
        </p:nvSpPr>
        <p:spPr>
          <a:xfrm>
            <a:off x="868206" y="1778173"/>
            <a:ext cx="8976833" cy="369332"/>
          </a:xfrm>
          <a:prstGeom prst="rect">
            <a:avLst/>
          </a:prstGeom>
        </p:spPr>
        <p:txBody>
          <a:bodyPr wrap="square">
            <a:spAutoFit/>
          </a:bodyPr>
          <a:lstStyle/>
          <a:p>
            <a:r>
              <a:rPr lang="en-US" altLang="zh-CN" dirty="0">
                <a:latin typeface="NimbusRomNo9L-Medi"/>
              </a:rPr>
              <a:t>Emergent Reconstruction of CIFAR100 Natural Images by Nonlinear Autoencoders</a:t>
            </a:r>
            <a:endParaRPr lang="zh-CN" altLang="en-US" dirty="0"/>
          </a:p>
        </p:txBody>
      </p:sp>
      <p:sp>
        <p:nvSpPr>
          <p:cNvPr id="3" name="矩形 2">
            <a:extLst>
              <a:ext uri="{FF2B5EF4-FFF2-40B4-BE49-F238E27FC236}">
                <a16:creationId xmlns:a16="http://schemas.microsoft.com/office/drawing/2014/main" id="{986E61F2-3B70-416C-8DD4-430D1C2EB2D5}"/>
              </a:ext>
            </a:extLst>
          </p:cNvPr>
          <p:cNvSpPr/>
          <p:nvPr/>
        </p:nvSpPr>
        <p:spPr>
          <a:xfrm>
            <a:off x="998300" y="2275525"/>
            <a:ext cx="2964979" cy="369332"/>
          </a:xfrm>
          <a:prstGeom prst="rect">
            <a:avLst/>
          </a:prstGeom>
        </p:spPr>
        <p:txBody>
          <a:bodyPr wrap="none">
            <a:spAutoFit/>
          </a:bodyPr>
          <a:lstStyle/>
          <a:p>
            <a:r>
              <a:rPr lang="en-US" altLang="zh-CN" dirty="0">
                <a:latin typeface="NimbusRomNo9L-Regu"/>
              </a:rPr>
              <a:t>define a discontinuous metric</a:t>
            </a:r>
            <a:endParaRPr lang="zh-CN" altLang="en-US" dirty="0"/>
          </a:p>
        </p:txBody>
      </p:sp>
      <p:pic>
        <p:nvPicPr>
          <p:cNvPr id="4" name="图片 3">
            <a:extLst>
              <a:ext uri="{FF2B5EF4-FFF2-40B4-BE49-F238E27FC236}">
                <a16:creationId xmlns:a16="http://schemas.microsoft.com/office/drawing/2014/main" id="{3A0A7ED8-D775-4978-90FC-13AA994BE2C1}"/>
              </a:ext>
            </a:extLst>
          </p:cNvPr>
          <p:cNvPicPr>
            <a:picLocks noChangeAspect="1"/>
          </p:cNvPicPr>
          <p:nvPr/>
        </p:nvPicPr>
        <p:blipFill>
          <a:blip r:embed="rId3"/>
          <a:stretch>
            <a:fillRect/>
          </a:stretch>
        </p:blipFill>
        <p:spPr>
          <a:xfrm>
            <a:off x="4413965" y="2153621"/>
            <a:ext cx="5473219" cy="583718"/>
          </a:xfrm>
          <a:prstGeom prst="rect">
            <a:avLst/>
          </a:prstGeom>
        </p:spPr>
      </p:pic>
      <p:pic>
        <p:nvPicPr>
          <p:cNvPr id="10" name="图片 9">
            <a:extLst>
              <a:ext uri="{FF2B5EF4-FFF2-40B4-BE49-F238E27FC236}">
                <a16:creationId xmlns:a16="http://schemas.microsoft.com/office/drawing/2014/main" id="{8EA5B225-6C13-42D2-848E-86A18B3AEFFD}"/>
              </a:ext>
            </a:extLst>
          </p:cNvPr>
          <p:cNvPicPr>
            <a:picLocks noChangeAspect="1"/>
          </p:cNvPicPr>
          <p:nvPr/>
        </p:nvPicPr>
        <p:blipFill>
          <a:blip r:embed="rId4"/>
          <a:stretch>
            <a:fillRect/>
          </a:stretch>
        </p:blipFill>
        <p:spPr>
          <a:xfrm>
            <a:off x="1107440" y="2737339"/>
            <a:ext cx="9983950" cy="3618397"/>
          </a:xfrm>
          <a:prstGeom prst="rect">
            <a:avLst/>
          </a:prstGeom>
        </p:spPr>
      </p:pic>
    </p:spTree>
    <p:extLst>
      <p:ext uri="{BB962C8B-B14F-4D97-AF65-F5344CB8AC3E}">
        <p14:creationId xmlns:p14="http://schemas.microsoft.com/office/powerpoint/2010/main" val="10209178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Outstanding Main Track Papers</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
        <p:nvSpPr>
          <p:cNvPr id="14" name="矩形 13">
            <a:extLst>
              <a:ext uri="{FF2B5EF4-FFF2-40B4-BE49-F238E27FC236}">
                <a16:creationId xmlns:a16="http://schemas.microsoft.com/office/drawing/2014/main" id="{B5F545A0-E1F0-416E-8F19-9E8113B41A32}"/>
              </a:ext>
            </a:extLst>
          </p:cNvPr>
          <p:cNvSpPr/>
          <p:nvPr/>
        </p:nvSpPr>
        <p:spPr>
          <a:xfrm>
            <a:off x="852949" y="1211176"/>
            <a:ext cx="11309506" cy="461665"/>
          </a:xfrm>
          <a:prstGeom prst="rect">
            <a:avLst/>
          </a:prstGeom>
        </p:spPr>
        <p:txBody>
          <a:bodyPr wrap="none">
            <a:spAutoFit/>
          </a:bodyPr>
          <a:lstStyle/>
          <a:p>
            <a:r>
              <a:rPr lang="en-US" altLang="zh-CN" sz="2400" b="1" dirty="0"/>
              <a:t>Emergent Classification of </a:t>
            </a:r>
            <a:r>
              <a:rPr lang="en-US" altLang="zh-CN" sz="2400" b="1" dirty="0" err="1"/>
              <a:t>Omniglot</a:t>
            </a:r>
            <a:r>
              <a:rPr lang="en-US" altLang="zh-CN" sz="2400" b="1" dirty="0"/>
              <a:t> Characters by Autoregressive Transformers</a:t>
            </a:r>
            <a:endParaRPr lang="zh-CN" altLang="en-US" sz="3200" b="1" dirty="0"/>
          </a:p>
        </p:txBody>
      </p:sp>
      <p:pic>
        <p:nvPicPr>
          <p:cNvPr id="5" name="图片 4">
            <a:extLst>
              <a:ext uri="{FF2B5EF4-FFF2-40B4-BE49-F238E27FC236}">
                <a16:creationId xmlns:a16="http://schemas.microsoft.com/office/drawing/2014/main" id="{A8C04E56-028A-403F-B937-308622D2495D}"/>
              </a:ext>
            </a:extLst>
          </p:cNvPr>
          <p:cNvPicPr>
            <a:picLocks noChangeAspect="1"/>
          </p:cNvPicPr>
          <p:nvPr/>
        </p:nvPicPr>
        <p:blipFill>
          <a:blip r:embed="rId3"/>
          <a:stretch>
            <a:fillRect/>
          </a:stretch>
        </p:blipFill>
        <p:spPr>
          <a:xfrm>
            <a:off x="549729" y="2673224"/>
            <a:ext cx="11401425" cy="3667125"/>
          </a:xfrm>
          <a:prstGeom prst="rect">
            <a:avLst/>
          </a:prstGeom>
        </p:spPr>
      </p:pic>
      <p:pic>
        <p:nvPicPr>
          <p:cNvPr id="6" name="图片 5">
            <a:extLst>
              <a:ext uri="{FF2B5EF4-FFF2-40B4-BE49-F238E27FC236}">
                <a16:creationId xmlns:a16="http://schemas.microsoft.com/office/drawing/2014/main" id="{3CF24D94-D7F8-4EEE-BFF3-5D074C6EC2CC}"/>
              </a:ext>
            </a:extLst>
          </p:cNvPr>
          <p:cNvPicPr>
            <a:picLocks noChangeAspect="1"/>
          </p:cNvPicPr>
          <p:nvPr/>
        </p:nvPicPr>
        <p:blipFill>
          <a:blip r:embed="rId4"/>
          <a:stretch>
            <a:fillRect/>
          </a:stretch>
        </p:blipFill>
        <p:spPr>
          <a:xfrm>
            <a:off x="979986" y="1733806"/>
            <a:ext cx="10662285" cy="766404"/>
          </a:xfrm>
          <a:prstGeom prst="rect">
            <a:avLst/>
          </a:prstGeom>
        </p:spPr>
      </p:pic>
    </p:spTree>
    <p:extLst>
      <p:ext uri="{BB962C8B-B14F-4D97-AF65-F5344CB8AC3E}">
        <p14:creationId xmlns:p14="http://schemas.microsoft.com/office/powerpoint/2010/main" val="3846201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Cool paper</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pic>
        <p:nvPicPr>
          <p:cNvPr id="4" name="图片 3">
            <a:extLst>
              <a:ext uri="{FF2B5EF4-FFF2-40B4-BE49-F238E27FC236}">
                <a16:creationId xmlns:a16="http://schemas.microsoft.com/office/drawing/2014/main" id="{EFD8E577-A149-4EC7-828E-49E5C92D6ABF}"/>
              </a:ext>
            </a:extLst>
          </p:cNvPr>
          <p:cNvPicPr>
            <a:picLocks noChangeAspect="1"/>
          </p:cNvPicPr>
          <p:nvPr/>
        </p:nvPicPr>
        <p:blipFill>
          <a:blip r:embed="rId3"/>
          <a:stretch>
            <a:fillRect/>
          </a:stretch>
        </p:blipFill>
        <p:spPr>
          <a:xfrm>
            <a:off x="1574028" y="1261247"/>
            <a:ext cx="9479280" cy="2301295"/>
          </a:xfrm>
          <a:prstGeom prst="rect">
            <a:avLst/>
          </a:prstGeom>
        </p:spPr>
      </p:pic>
      <p:pic>
        <p:nvPicPr>
          <p:cNvPr id="5" name="图片 4">
            <a:extLst>
              <a:ext uri="{FF2B5EF4-FFF2-40B4-BE49-F238E27FC236}">
                <a16:creationId xmlns:a16="http://schemas.microsoft.com/office/drawing/2014/main" id="{AC89680F-C987-4CFF-BCCE-DAD323092019}"/>
              </a:ext>
            </a:extLst>
          </p:cNvPr>
          <p:cNvPicPr>
            <a:picLocks noChangeAspect="1"/>
          </p:cNvPicPr>
          <p:nvPr/>
        </p:nvPicPr>
        <p:blipFill>
          <a:blip r:embed="rId4"/>
          <a:stretch>
            <a:fillRect/>
          </a:stretch>
        </p:blipFill>
        <p:spPr>
          <a:xfrm>
            <a:off x="1728088" y="3736066"/>
            <a:ext cx="9171159" cy="2603072"/>
          </a:xfrm>
          <a:prstGeom prst="rect">
            <a:avLst/>
          </a:prstGeom>
        </p:spPr>
      </p:pic>
    </p:spTree>
    <p:extLst>
      <p:ext uri="{BB962C8B-B14F-4D97-AF65-F5344CB8AC3E}">
        <p14:creationId xmlns:p14="http://schemas.microsoft.com/office/powerpoint/2010/main" val="22524290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Cool paper</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pic>
        <p:nvPicPr>
          <p:cNvPr id="2" name="图片 1">
            <a:extLst>
              <a:ext uri="{FF2B5EF4-FFF2-40B4-BE49-F238E27FC236}">
                <a16:creationId xmlns:a16="http://schemas.microsoft.com/office/drawing/2014/main" id="{798D3B1F-1137-416A-A2B0-A8BE3FD55A7C}"/>
              </a:ext>
            </a:extLst>
          </p:cNvPr>
          <p:cNvPicPr>
            <a:picLocks noChangeAspect="1"/>
          </p:cNvPicPr>
          <p:nvPr/>
        </p:nvPicPr>
        <p:blipFill>
          <a:blip r:embed="rId3"/>
          <a:stretch>
            <a:fillRect/>
          </a:stretch>
        </p:blipFill>
        <p:spPr>
          <a:xfrm>
            <a:off x="1258209" y="1221957"/>
            <a:ext cx="9994059" cy="4922155"/>
          </a:xfrm>
          <a:prstGeom prst="rect">
            <a:avLst/>
          </a:prstGeom>
        </p:spPr>
      </p:pic>
    </p:spTree>
    <p:extLst>
      <p:ext uri="{BB962C8B-B14F-4D97-AF65-F5344CB8AC3E}">
        <p14:creationId xmlns:p14="http://schemas.microsoft.com/office/powerpoint/2010/main" val="825962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6" y="1161760"/>
            <a:ext cx="11323793" cy="5605972"/>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Outstanding Main Track Papers</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
        <p:nvSpPr>
          <p:cNvPr id="10" name="文本框 9">
            <a:extLst>
              <a:ext uri="{FF2B5EF4-FFF2-40B4-BE49-F238E27FC236}">
                <a16:creationId xmlns:a16="http://schemas.microsoft.com/office/drawing/2014/main" id="{7B4A82EC-85EB-49C5-A654-02A1F302FC12}"/>
              </a:ext>
            </a:extLst>
          </p:cNvPr>
          <p:cNvSpPr txBox="1"/>
          <p:nvPr/>
        </p:nvSpPr>
        <p:spPr>
          <a:xfrm>
            <a:off x="930625" y="1216680"/>
            <a:ext cx="2486670" cy="5078313"/>
          </a:xfrm>
          <a:prstGeom prst="rect">
            <a:avLst/>
          </a:prstGeom>
          <a:noFill/>
        </p:spPr>
        <p:txBody>
          <a:bodyPr wrap="square" rtlCol="0">
            <a:spAutoFit/>
          </a:bodyPr>
          <a:lstStyle/>
          <a:p>
            <a:r>
              <a:rPr lang="zh-CN" altLang="en-US" b="1" dirty="0">
                <a:latin typeface="KaiTi" panose="02010609060101010101" pitchFamily="49" charset="-122"/>
                <a:ea typeface="KaiTi" panose="02010609060101010101" pitchFamily="49" charset="-122"/>
              </a:rPr>
              <a:t>目标：</a:t>
            </a:r>
            <a:endParaRPr lang="en-US" altLang="zh-CN" b="1"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如何</a:t>
            </a:r>
            <a:r>
              <a:rPr lang="zh-CN" altLang="en-US" b="1" dirty="0">
                <a:latin typeface="KaiTi" panose="02010609060101010101" pitchFamily="49" charset="-122"/>
                <a:ea typeface="KaiTi" panose="02010609060101010101" pitchFamily="49" charset="-122"/>
              </a:rPr>
              <a:t>在只进行一次训练运行的情况下</a:t>
            </a:r>
            <a:r>
              <a:rPr lang="zh-CN" altLang="en-US" dirty="0">
                <a:latin typeface="KaiTi" panose="02010609060101010101" pitchFamily="49" charset="-122"/>
                <a:ea typeface="KaiTi" panose="02010609060101010101" pitchFamily="49" charset="-122"/>
              </a:rPr>
              <a:t>，对差分隐私（</a:t>
            </a:r>
            <a:r>
              <a:rPr lang="en-US" altLang="zh-CN" dirty="0">
                <a:latin typeface="KaiTi" panose="02010609060101010101" pitchFamily="49" charset="-122"/>
                <a:ea typeface="KaiTi" panose="02010609060101010101" pitchFamily="49" charset="-122"/>
              </a:rPr>
              <a:t>Differential Privacy, DP</a:t>
            </a:r>
            <a:r>
              <a:rPr lang="zh-CN" altLang="en-US" dirty="0">
                <a:latin typeface="KaiTi" panose="02010609060101010101" pitchFamily="49" charset="-122"/>
                <a:ea typeface="KaiTi" panose="02010609060101010101" pitchFamily="49" charset="-122"/>
              </a:rPr>
              <a:t>）机器学习系统进行有效的隐私审计。</a:t>
            </a:r>
            <a:endParaRPr lang="en-US" altLang="zh-CN" dirty="0">
              <a:latin typeface="KaiTi" panose="02010609060101010101" pitchFamily="49" charset="-122"/>
              <a:ea typeface="KaiTi" panose="02010609060101010101" pitchFamily="49" charset="-122"/>
            </a:endParaRPr>
          </a:p>
          <a:p>
            <a:r>
              <a:rPr lang="zh-CN" altLang="en-US" b="1" dirty="0">
                <a:latin typeface="KaiTi" panose="02010609060101010101" pitchFamily="49" charset="-122"/>
                <a:ea typeface="KaiTi" panose="02010609060101010101" pitchFamily="49" charset="-122"/>
              </a:rPr>
              <a:t>差分隐私</a:t>
            </a:r>
            <a:r>
              <a:rPr lang="zh-CN" altLang="en-US" dirty="0">
                <a:latin typeface="KaiTi" panose="02010609060101010101" pitchFamily="49" charset="-122"/>
                <a:ea typeface="KaiTi" panose="02010609060101010101" pitchFamily="49" charset="-122"/>
              </a:rPr>
              <a:t>是一种保护个人数据隐私的技术，它通过在算法输出中引入噪声来防止对个体数据的识别。然而，现有的隐私审计方法通常需要多次训练运行来估计隐私参数的下界，这在计算上是昂贵的，尤其是在处理大型机器学习模型时。</a:t>
            </a:r>
          </a:p>
        </p:txBody>
      </p:sp>
      <p:pic>
        <p:nvPicPr>
          <p:cNvPr id="4" name="图片 3">
            <a:extLst>
              <a:ext uri="{FF2B5EF4-FFF2-40B4-BE49-F238E27FC236}">
                <a16:creationId xmlns:a16="http://schemas.microsoft.com/office/drawing/2014/main" id="{0695EF36-D4D9-4C4B-8BF5-EBAFA8976973}"/>
              </a:ext>
            </a:extLst>
          </p:cNvPr>
          <p:cNvPicPr>
            <a:picLocks noChangeAspect="1"/>
          </p:cNvPicPr>
          <p:nvPr/>
        </p:nvPicPr>
        <p:blipFill>
          <a:blip r:embed="rId3"/>
          <a:stretch>
            <a:fillRect/>
          </a:stretch>
        </p:blipFill>
        <p:spPr>
          <a:xfrm>
            <a:off x="3681030" y="1221957"/>
            <a:ext cx="8087677" cy="2688341"/>
          </a:xfrm>
          <a:prstGeom prst="rect">
            <a:avLst/>
          </a:prstGeom>
        </p:spPr>
      </p:pic>
      <p:sp>
        <p:nvSpPr>
          <p:cNvPr id="2" name="矩形 1">
            <a:extLst>
              <a:ext uri="{FF2B5EF4-FFF2-40B4-BE49-F238E27FC236}">
                <a16:creationId xmlns:a16="http://schemas.microsoft.com/office/drawing/2014/main" id="{61EF5767-D1A6-4327-83D1-4AE2338078CB}"/>
              </a:ext>
            </a:extLst>
          </p:cNvPr>
          <p:cNvSpPr/>
          <p:nvPr/>
        </p:nvSpPr>
        <p:spPr>
          <a:xfrm>
            <a:off x="3374183" y="3628411"/>
            <a:ext cx="8843236" cy="3139321"/>
          </a:xfrm>
          <a:prstGeom prst="rect">
            <a:avLst/>
          </a:prstGeom>
        </p:spPr>
        <p:txBody>
          <a:bodyPr wrap="square">
            <a:spAutoFit/>
          </a:bodyPr>
          <a:lstStyle/>
          <a:p>
            <a:r>
              <a:rPr lang="zh-CN" altLang="en-US" b="1" dirty="0">
                <a:latin typeface="KaiTi" panose="02010609060101010101" pitchFamily="49" charset="-122"/>
                <a:ea typeface="KaiTi" panose="02010609060101010101" pitchFamily="49" charset="-122"/>
              </a:rPr>
              <a:t>主要贡献：</a:t>
            </a:r>
          </a:p>
          <a:p>
            <a:pPr marL="285750" indent="-285750">
              <a:buFont typeface="Arial" panose="020B0604020202020204" pitchFamily="34" charset="0"/>
              <a:buChar char="•"/>
            </a:pPr>
            <a:r>
              <a:rPr lang="zh-CN" altLang="en-US" dirty="0">
                <a:latin typeface="KaiTi" panose="02010609060101010101" pitchFamily="49" charset="-122"/>
                <a:ea typeface="KaiTi" panose="02010609060101010101" pitchFamily="49" charset="-122"/>
              </a:rPr>
              <a:t>提出了一种新的审计方案，该方案利用了算法在单次训练运行中能够独立添加或删除多个训练样本的并行性。</a:t>
            </a:r>
          </a:p>
          <a:p>
            <a:pPr marL="285750" indent="-285750">
              <a:buFont typeface="Arial" panose="020B0604020202020204" pitchFamily="34" charset="0"/>
              <a:buChar char="•"/>
            </a:pPr>
            <a:r>
              <a:rPr lang="zh-CN" altLang="en-US" dirty="0">
                <a:latin typeface="KaiTi" panose="02010609060101010101" pitchFamily="49" charset="-122"/>
                <a:ea typeface="KaiTi" panose="02010609060101010101" pitchFamily="49" charset="-122"/>
              </a:rPr>
              <a:t>分析了差分隐私与统计泛化之间的联系，避免了群体隐私（</a:t>
            </a:r>
            <a:r>
              <a:rPr lang="en-US" altLang="zh-CN" dirty="0">
                <a:latin typeface="KaiTi" panose="02010609060101010101" pitchFamily="49" charset="-122"/>
                <a:ea typeface="KaiTi" panose="02010609060101010101" pitchFamily="49" charset="-122"/>
              </a:rPr>
              <a:t>group privacy</a:t>
            </a:r>
            <a:r>
              <a:rPr lang="zh-CN" altLang="en-US" dirty="0">
                <a:latin typeface="KaiTi" panose="02010609060101010101" pitchFamily="49" charset="-122"/>
                <a:ea typeface="KaiTi" panose="02010609060101010101" pitchFamily="49" charset="-122"/>
              </a:rPr>
              <a:t>）的成本。</a:t>
            </a:r>
          </a:p>
          <a:p>
            <a:pPr marL="285750" indent="-285750">
              <a:buFont typeface="Arial" panose="020B0604020202020204" pitchFamily="34" charset="0"/>
              <a:buChar char="•"/>
            </a:pPr>
            <a:r>
              <a:rPr lang="zh-CN" altLang="en-US" dirty="0">
                <a:latin typeface="KaiTi" panose="02010609060101010101" pitchFamily="49" charset="-122"/>
                <a:ea typeface="KaiTi" panose="02010609060101010101" pitchFamily="49" charset="-122"/>
              </a:rPr>
              <a:t>提出的审计方案对算法的假设很少，可以在黑盒（</a:t>
            </a:r>
            <a:r>
              <a:rPr lang="en-US" altLang="zh-CN" dirty="0">
                <a:latin typeface="KaiTi" panose="02010609060101010101" pitchFamily="49" charset="-122"/>
                <a:ea typeface="KaiTi" panose="02010609060101010101" pitchFamily="49" charset="-122"/>
              </a:rPr>
              <a:t>black-box</a:t>
            </a:r>
            <a:r>
              <a:rPr lang="zh-CN" altLang="en-US" dirty="0">
                <a:latin typeface="KaiTi" panose="02010609060101010101" pitchFamily="49" charset="-122"/>
                <a:ea typeface="KaiTi" panose="02010609060101010101" pitchFamily="49" charset="-122"/>
              </a:rPr>
              <a:t>）或白盒（</a:t>
            </a:r>
            <a:r>
              <a:rPr lang="en-US" altLang="zh-CN" dirty="0">
                <a:latin typeface="KaiTi" panose="02010609060101010101" pitchFamily="49" charset="-122"/>
                <a:ea typeface="KaiTi" panose="02010609060101010101" pitchFamily="49" charset="-122"/>
              </a:rPr>
              <a:t>white-box</a:t>
            </a:r>
            <a:r>
              <a:rPr lang="zh-CN" altLang="en-US" dirty="0">
                <a:latin typeface="KaiTi" panose="02010609060101010101" pitchFamily="49" charset="-122"/>
                <a:ea typeface="KaiTi" panose="02010609060101010101" pitchFamily="49" charset="-122"/>
              </a:rPr>
              <a:t>）设置中应用。</a:t>
            </a:r>
          </a:p>
          <a:p>
            <a:pPr marL="285750" indent="-285750">
              <a:buFont typeface="Arial" panose="020B0604020202020204" pitchFamily="34" charset="0"/>
              <a:buChar char="•"/>
            </a:pPr>
            <a:r>
              <a:rPr lang="zh-CN" altLang="en-US" dirty="0">
                <a:latin typeface="KaiTi" panose="02010609060101010101" pitchFamily="49" charset="-122"/>
                <a:ea typeface="KaiTi" panose="02010609060101010101" pitchFamily="49" charset="-122"/>
              </a:rPr>
              <a:t>通过将该框架应用于</a:t>
            </a:r>
            <a:r>
              <a:rPr lang="en-US" altLang="zh-CN" dirty="0">
                <a:latin typeface="KaiTi" panose="02010609060101010101" pitchFamily="49" charset="-122"/>
                <a:ea typeface="KaiTi" panose="02010609060101010101" pitchFamily="49" charset="-122"/>
              </a:rPr>
              <a:t>DP-SGD</a:t>
            </a:r>
            <a:r>
              <a:rPr lang="zh-CN" altLang="en-US" dirty="0">
                <a:latin typeface="KaiTi" panose="02010609060101010101" pitchFamily="49" charset="-122"/>
                <a:ea typeface="KaiTi" panose="02010609060101010101" pitchFamily="49" charset="-122"/>
              </a:rPr>
              <a:t>（差分隐私随机梯度下降），展示了在只训练一个模型的情况下，如何实现有意义的经验隐私下界。相比之下，标准方法需要训练数百个模型。</a:t>
            </a:r>
          </a:p>
          <a:p>
            <a:pPr marL="285750" indent="-285750">
              <a:buFont typeface="Arial" panose="020B0604020202020204" pitchFamily="34" charset="0"/>
              <a:buChar char="•"/>
            </a:pPr>
            <a:r>
              <a:rPr lang="zh-CN" altLang="en-US" dirty="0">
                <a:latin typeface="KaiTi" panose="02010609060101010101" pitchFamily="49" charset="-122"/>
                <a:ea typeface="KaiTi" panose="02010609060101010101" pitchFamily="49" charset="-122"/>
              </a:rPr>
              <a:t>总的来说，开发了一种更高效的隐私审计方法，以便在不牺牲太多审计精度的情况下，减少进行隐私审计所需的计算资源。</a:t>
            </a:r>
          </a:p>
        </p:txBody>
      </p:sp>
    </p:spTree>
    <p:extLst>
      <p:ext uri="{BB962C8B-B14F-4D97-AF65-F5344CB8AC3E}">
        <p14:creationId xmlns:p14="http://schemas.microsoft.com/office/powerpoint/2010/main" val="16173875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Outstanding Main Track Papers Runner-Ups </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
        <p:nvSpPr>
          <p:cNvPr id="10" name="文本框 9">
            <a:extLst>
              <a:ext uri="{FF2B5EF4-FFF2-40B4-BE49-F238E27FC236}">
                <a16:creationId xmlns:a16="http://schemas.microsoft.com/office/drawing/2014/main" id="{7B4A82EC-85EB-49C5-A654-02A1F302FC12}"/>
              </a:ext>
            </a:extLst>
          </p:cNvPr>
          <p:cNvSpPr txBox="1"/>
          <p:nvPr/>
        </p:nvSpPr>
        <p:spPr>
          <a:xfrm>
            <a:off x="916735" y="1161760"/>
            <a:ext cx="3920590" cy="3693319"/>
          </a:xfrm>
          <a:prstGeom prst="rect">
            <a:avLst/>
          </a:prstGeom>
          <a:noFill/>
        </p:spPr>
        <p:txBody>
          <a:bodyPr wrap="square" rtlCol="0">
            <a:spAutoFit/>
          </a:bodyPr>
          <a:lstStyle/>
          <a:p>
            <a:r>
              <a:rPr lang="zh-CN" altLang="en-US" b="1" dirty="0">
                <a:latin typeface="KaiTi" panose="02010609060101010101" pitchFamily="49" charset="-122"/>
                <a:ea typeface="KaiTi" panose="02010609060101010101" pitchFamily="49" charset="-122"/>
              </a:rPr>
              <a:t>目标：</a:t>
            </a:r>
            <a:endParaRPr lang="en-US" altLang="zh-CN" b="1"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在</a:t>
            </a:r>
            <a:r>
              <a:rPr lang="zh-CN" altLang="en-US" b="1" dirty="0">
                <a:latin typeface="KaiTi" panose="02010609060101010101" pitchFamily="49" charset="-122"/>
                <a:ea typeface="KaiTi" panose="02010609060101010101" pitchFamily="49" charset="-122"/>
              </a:rPr>
              <a:t>数据受限</a:t>
            </a:r>
            <a:r>
              <a:rPr lang="zh-CN" altLang="en-US" dirty="0">
                <a:latin typeface="KaiTi" panose="02010609060101010101" pitchFamily="49" charset="-122"/>
                <a:ea typeface="KaiTi" panose="02010609060101010101" pitchFamily="49" charset="-122"/>
              </a:rPr>
              <a:t>的情况下，如何有效地扩展大型语言模型（</a:t>
            </a:r>
            <a:r>
              <a:rPr lang="en-US" altLang="zh-CN" dirty="0">
                <a:latin typeface="KaiTi" panose="02010609060101010101" pitchFamily="49" charset="-122"/>
                <a:ea typeface="KaiTi" panose="02010609060101010101" pitchFamily="49" charset="-122"/>
              </a:rPr>
              <a:t>LLMs</a:t>
            </a:r>
            <a:r>
              <a:rPr lang="zh-CN" altLang="en-US" dirty="0">
                <a:latin typeface="KaiTi" panose="02010609060101010101" pitchFamily="49" charset="-122"/>
                <a:ea typeface="KaiTi" panose="02010609060101010101" pitchFamily="49" charset="-122"/>
              </a:rPr>
              <a:t>）</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随着语言模型参数数量和训练数据集大小的增加，训练数据集的大小可能会受到互联网上可用文本数据量的限制。为了应对这一挑战，作者旨在了解在固定计算预算下，通过</a:t>
            </a:r>
            <a:r>
              <a:rPr lang="zh-CN" altLang="en-US" b="1" dirty="0">
                <a:latin typeface="KaiTi" panose="02010609060101010101" pitchFamily="49" charset="-122"/>
                <a:ea typeface="KaiTi" panose="02010609060101010101" pitchFamily="49" charset="-122"/>
              </a:rPr>
              <a:t>重复使用数据进行多轮训练</a:t>
            </a:r>
            <a:r>
              <a:rPr lang="zh-CN" altLang="en-US" dirty="0">
                <a:latin typeface="KaiTi" panose="02010609060101010101" pitchFamily="49" charset="-122"/>
                <a:ea typeface="KaiTi" panose="02010609060101010101" pitchFamily="49" charset="-122"/>
              </a:rPr>
              <a:t>（即增加训练轮数）对模型性能的影响，并提出了一种新的数据受限扩展法则，以优化计算资源的分配。</a:t>
            </a:r>
          </a:p>
          <a:p>
            <a:endParaRPr lang="zh-CN" altLang="en-US" dirty="0">
              <a:latin typeface="KaiTi" panose="02010609060101010101" pitchFamily="49" charset="-122"/>
              <a:ea typeface="KaiTi" panose="02010609060101010101" pitchFamily="49" charset="-122"/>
            </a:endParaRPr>
          </a:p>
        </p:txBody>
      </p:sp>
      <p:pic>
        <p:nvPicPr>
          <p:cNvPr id="2" name="图片 1">
            <a:extLst>
              <a:ext uri="{FF2B5EF4-FFF2-40B4-BE49-F238E27FC236}">
                <a16:creationId xmlns:a16="http://schemas.microsoft.com/office/drawing/2014/main" id="{694DB9C0-0EF9-4649-9B5E-997634DDDD88}"/>
              </a:ext>
            </a:extLst>
          </p:cNvPr>
          <p:cNvPicPr>
            <a:picLocks noChangeAspect="1"/>
          </p:cNvPicPr>
          <p:nvPr/>
        </p:nvPicPr>
        <p:blipFill>
          <a:blip r:embed="rId3"/>
          <a:stretch>
            <a:fillRect/>
          </a:stretch>
        </p:blipFill>
        <p:spPr>
          <a:xfrm>
            <a:off x="4941828" y="1229400"/>
            <a:ext cx="7250797" cy="2702236"/>
          </a:xfrm>
          <a:prstGeom prst="rect">
            <a:avLst/>
          </a:prstGeom>
        </p:spPr>
      </p:pic>
      <p:sp>
        <p:nvSpPr>
          <p:cNvPr id="3" name="矩形 2">
            <a:extLst>
              <a:ext uri="{FF2B5EF4-FFF2-40B4-BE49-F238E27FC236}">
                <a16:creationId xmlns:a16="http://schemas.microsoft.com/office/drawing/2014/main" id="{B39EE8F5-0FD8-42D1-9C77-95C0248B8F82}"/>
              </a:ext>
            </a:extLst>
          </p:cNvPr>
          <p:cNvSpPr/>
          <p:nvPr/>
        </p:nvSpPr>
        <p:spPr>
          <a:xfrm>
            <a:off x="916735" y="4481881"/>
            <a:ext cx="10681657" cy="2031325"/>
          </a:xfrm>
          <a:prstGeom prst="rect">
            <a:avLst/>
          </a:prstGeom>
        </p:spPr>
        <p:txBody>
          <a:bodyPr wrap="square">
            <a:spAutoFit/>
          </a:bodyPr>
          <a:lstStyle/>
          <a:p>
            <a:r>
              <a:rPr lang="zh-CN" altLang="en-US" b="1" dirty="0">
                <a:latin typeface="KaiTi" panose="02010609060101010101" pitchFamily="49" charset="-122"/>
                <a:ea typeface="KaiTi" panose="02010609060101010101" pitchFamily="49" charset="-122"/>
              </a:rPr>
              <a:t>主要贡献：</a:t>
            </a:r>
          </a:p>
          <a:p>
            <a:r>
              <a:rPr lang="zh-CN" altLang="en-US" b="1" dirty="0">
                <a:latin typeface="KaiTi" panose="02010609060101010101" pitchFamily="49" charset="-122"/>
                <a:ea typeface="KaiTi" panose="02010609060101010101" pitchFamily="49" charset="-122"/>
              </a:rPr>
              <a:t>数据受限扩展法则：</a:t>
            </a:r>
            <a:r>
              <a:rPr lang="zh-CN" altLang="en-US" dirty="0">
                <a:latin typeface="KaiTi" panose="02010609060101010101" pitchFamily="49" charset="-122"/>
                <a:ea typeface="KaiTi" panose="02010609060101010101" pitchFamily="49" charset="-122"/>
              </a:rPr>
              <a:t>提出了一个新的扩展法则，考虑了重复数据和多余参数的递减价值，并通过大量实验进行了验证。</a:t>
            </a:r>
          </a:p>
          <a:p>
            <a:r>
              <a:rPr lang="zh-CN" altLang="en-US" b="1" dirty="0">
                <a:latin typeface="KaiTi" panose="02010609060101010101" pitchFamily="49" charset="-122"/>
                <a:ea typeface="KaiTi" panose="02010609060101010101" pitchFamily="49" charset="-122"/>
              </a:rPr>
              <a:t>资源分配：</a:t>
            </a:r>
            <a:r>
              <a:rPr lang="zh-CN" altLang="en-US" dirty="0">
                <a:latin typeface="KaiTi" panose="02010609060101010101" pitchFamily="49" charset="-122"/>
                <a:ea typeface="KaiTi" panose="02010609060101010101" pitchFamily="49" charset="-122"/>
              </a:rPr>
              <a:t>发现在数据受限的情况下，适当增加训练轮数（即使用重复数据）可以在不显著增加计算成本的情况下提高模型性能，但随着重复次数的增加，额外计算的价值会逐渐降低。</a:t>
            </a:r>
          </a:p>
          <a:p>
            <a:r>
              <a:rPr lang="zh-CN" altLang="en-US" b="1" dirty="0">
                <a:latin typeface="KaiTi" panose="02010609060101010101" pitchFamily="49" charset="-122"/>
                <a:ea typeface="KaiTi" panose="02010609060101010101" pitchFamily="49" charset="-122"/>
              </a:rPr>
              <a:t>补充策略：</a:t>
            </a:r>
            <a:r>
              <a:rPr lang="zh-CN" altLang="en-US" dirty="0">
                <a:latin typeface="KaiTi" panose="02010609060101010101" pitchFamily="49" charset="-122"/>
                <a:ea typeface="KaiTi" panose="02010609060101010101" pitchFamily="49" charset="-122"/>
              </a:rPr>
              <a:t>探索了除了重复数据之外的其他方法，如结合代码数据或放宽数据过滤策略，以提高模型在下游任务上的表现。</a:t>
            </a:r>
          </a:p>
        </p:txBody>
      </p:sp>
    </p:spTree>
    <p:extLst>
      <p:ext uri="{BB962C8B-B14F-4D97-AF65-F5344CB8AC3E}">
        <p14:creationId xmlns:p14="http://schemas.microsoft.com/office/powerpoint/2010/main" val="17595458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Outstanding Main Track Papers Runner-Ups </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
        <p:nvSpPr>
          <p:cNvPr id="10" name="文本框 9">
            <a:extLst>
              <a:ext uri="{FF2B5EF4-FFF2-40B4-BE49-F238E27FC236}">
                <a16:creationId xmlns:a16="http://schemas.microsoft.com/office/drawing/2014/main" id="{7B4A82EC-85EB-49C5-A654-02A1F302FC12}"/>
              </a:ext>
            </a:extLst>
          </p:cNvPr>
          <p:cNvSpPr txBox="1"/>
          <p:nvPr/>
        </p:nvSpPr>
        <p:spPr>
          <a:xfrm>
            <a:off x="921698" y="1143086"/>
            <a:ext cx="4602480" cy="3693319"/>
          </a:xfrm>
          <a:prstGeom prst="rect">
            <a:avLst/>
          </a:prstGeom>
          <a:noFill/>
        </p:spPr>
        <p:txBody>
          <a:bodyPr wrap="square" rtlCol="0">
            <a:spAutoFit/>
          </a:bodyPr>
          <a:lstStyle/>
          <a:p>
            <a:r>
              <a:rPr lang="zh-CN" altLang="en-US" b="1" dirty="0">
                <a:latin typeface="KaiTi" panose="02010609060101010101" pitchFamily="49" charset="-122"/>
                <a:ea typeface="KaiTi" panose="02010609060101010101" pitchFamily="49" charset="-122"/>
              </a:rPr>
              <a:t>目标：</a:t>
            </a:r>
            <a:endParaRPr lang="en-US" altLang="zh-CN" b="1"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如何在不使用复杂的强化学习（</a:t>
            </a:r>
            <a:r>
              <a:rPr lang="en-US" altLang="zh-CN" dirty="0">
                <a:latin typeface="KaiTi" panose="02010609060101010101" pitchFamily="49" charset="-122"/>
                <a:ea typeface="KaiTi" panose="02010609060101010101" pitchFamily="49" charset="-122"/>
              </a:rPr>
              <a:t>Reinforcement Learning, RL</a:t>
            </a:r>
            <a:r>
              <a:rPr lang="zh-CN" altLang="en-US" dirty="0">
                <a:latin typeface="KaiTi" panose="02010609060101010101" pitchFamily="49" charset="-122"/>
                <a:ea typeface="KaiTi" panose="02010609060101010101" pitchFamily="49" charset="-122"/>
              </a:rPr>
              <a:t>）的情况下，直接从人类偏好数据中优化大型无监督语言模型（</a:t>
            </a:r>
            <a:r>
              <a:rPr lang="en-US" altLang="zh-CN" dirty="0">
                <a:latin typeface="KaiTi" panose="02010609060101010101" pitchFamily="49" charset="-122"/>
                <a:ea typeface="KaiTi" panose="02010609060101010101" pitchFamily="49" charset="-122"/>
              </a:rPr>
              <a:t>Language Models, LMs</a:t>
            </a:r>
            <a:r>
              <a:rPr lang="zh-CN" altLang="en-US" dirty="0">
                <a:latin typeface="KaiTi" panose="02010609060101010101" pitchFamily="49" charset="-122"/>
                <a:ea typeface="KaiTi" panose="02010609060101010101" pitchFamily="49" charset="-122"/>
              </a:rPr>
              <a:t>），以实现对模型行为的精确控制。</a:t>
            </a:r>
            <a:endParaRPr lang="en-US" altLang="zh-CN"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现有的方法通过收集人类对模型生成内容相对质量的标签，并通过</a:t>
            </a:r>
            <a:r>
              <a:rPr lang="en-US" altLang="zh-CN" dirty="0">
                <a:latin typeface="KaiTi" panose="02010609060101010101" pitchFamily="49" charset="-122"/>
                <a:ea typeface="KaiTi" panose="02010609060101010101" pitchFamily="49" charset="-122"/>
              </a:rPr>
              <a:t>RLHF</a:t>
            </a:r>
            <a:r>
              <a:rPr lang="zh-CN" altLang="en-US" dirty="0">
                <a:latin typeface="KaiTi" panose="02010609060101010101" pitchFamily="49" charset="-122"/>
                <a:ea typeface="KaiTi" panose="02010609060101010101" pitchFamily="49" charset="-122"/>
              </a:rPr>
              <a:t>等技术对无监督</a:t>
            </a:r>
            <a:r>
              <a:rPr lang="en-US" altLang="zh-CN" dirty="0">
                <a:latin typeface="KaiTi" panose="02010609060101010101" pitchFamily="49" charset="-122"/>
                <a:ea typeface="KaiTi" panose="02010609060101010101" pitchFamily="49" charset="-122"/>
              </a:rPr>
              <a:t>LM</a:t>
            </a:r>
            <a:r>
              <a:rPr lang="zh-CN" altLang="en-US" dirty="0">
                <a:latin typeface="KaiTi" panose="02010609060101010101" pitchFamily="49" charset="-122"/>
                <a:ea typeface="KaiTi" panose="02010609060101010101" pitchFamily="49" charset="-122"/>
              </a:rPr>
              <a:t>进行微调，使其与人类偏好对齐。然而，</a:t>
            </a:r>
            <a:r>
              <a:rPr lang="en-US" altLang="zh-CN" dirty="0">
                <a:latin typeface="KaiTi" panose="02010609060101010101" pitchFamily="49" charset="-122"/>
                <a:ea typeface="KaiTi" panose="02010609060101010101" pitchFamily="49" charset="-122"/>
              </a:rPr>
              <a:t>RLHF</a:t>
            </a:r>
            <a:r>
              <a:rPr lang="zh-CN" altLang="en-US" dirty="0">
                <a:latin typeface="KaiTi" panose="02010609060101010101" pitchFamily="49" charset="-122"/>
                <a:ea typeface="KaiTi" panose="02010609060101010101" pitchFamily="49" charset="-122"/>
              </a:rPr>
              <a:t>是一个复杂且常常不稳定的过程，需要先拟合一个反映人类偏好的奖励模型，然后使用强化学习来优化大型无监督</a:t>
            </a:r>
            <a:r>
              <a:rPr lang="en-US" altLang="zh-CN" dirty="0">
                <a:latin typeface="KaiTi" panose="02010609060101010101" pitchFamily="49" charset="-122"/>
                <a:ea typeface="KaiTi" panose="02010609060101010101" pitchFamily="49" charset="-122"/>
              </a:rPr>
              <a:t>LM</a:t>
            </a:r>
            <a:r>
              <a:rPr lang="zh-CN" altLang="en-US" dirty="0">
                <a:latin typeface="KaiTi" panose="02010609060101010101" pitchFamily="49" charset="-122"/>
                <a:ea typeface="KaiTi" panose="02010609060101010101" pitchFamily="49" charset="-122"/>
              </a:rPr>
              <a:t>，以最大化估计的奖励，同时避免偏离原始模型太远</a:t>
            </a:r>
            <a:endParaRPr lang="en-US" altLang="zh-CN" dirty="0">
              <a:latin typeface="KaiTi" panose="02010609060101010101" pitchFamily="49" charset="-122"/>
              <a:ea typeface="KaiTi" panose="02010609060101010101" pitchFamily="49" charset="-122"/>
            </a:endParaRPr>
          </a:p>
        </p:txBody>
      </p:sp>
      <p:pic>
        <p:nvPicPr>
          <p:cNvPr id="2" name="图片 1">
            <a:extLst>
              <a:ext uri="{FF2B5EF4-FFF2-40B4-BE49-F238E27FC236}">
                <a16:creationId xmlns:a16="http://schemas.microsoft.com/office/drawing/2014/main" id="{C32F77C8-F920-406E-B8A7-9117D879A6A8}"/>
              </a:ext>
            </a:extLst>
          </p:cNvPr>
          <p:cNvPicPr>
            <a:picLocks noChangeAspect="1"/>
          </p:cNvPicPr>
          <p:nvPr/>
        </p:nvPicPr>
        <p:blipFill>
          <a:blip r:embed="rId3"/>
          <a:stretch>
            <a:fillRect/>
          </a:stretch>
        </p:blipFill>
        <p:spPr>
          <a:xfrm>
            <a:off x="5499671" y="1261754"/>
            <a:ext cx="6098721" cy="2867611"/>
          </a:xfrm>
          <a:prstGeom prst="rect">
            <a:avLst/>
          </a:prstGeom>
        </p:spPr>
      </p:pic>
      <p:sp>
        <p:nvSpPr>
          <p:cNvPr id="4" name="矩形 3">
            <a:extLst>
              <a:ext uri="{FF2B5EF4-FFF2-40B4-BE49-F238E27FC236}">
                <a16:creationId xmlns:a16="http://schemas.microsoft.com/office/drawing/2014/main" id="{E95F5D60-30D8-492B-A87B-14E68D5CBD6C}"/>
              </a:ext>
            </a:extLst>
          </p:cNvPr>
          <p:cNvSpPr/>
          <p:nvPr/>
        </p:nvSpPr>
        <p:spPr>
          <a:xfrm>
            <a:off x="943123" y="4818332"/>
            <a:ext cx="10429875" cy="1754326"/>
          </a:xfrm>
          <a:prstGeom prst="rect">
            <a:avLst/>
          </a:prstGeom>
        </p:spPr>
        <p:txBody>
          <a:bodyPr wrap="square">
            <a:spAutoFit/>
          </a:bodyPr>
          <a:lstStyle/>
          <a:p>
            <a:r>
              <a:rPr lang="zh-CN" altLang="en-US" b="1" dirty="0">
                <a:latin typeface="KaiTi" panose="02010609060101010101" pitchFamily="49" charset="-122"/>
                <a:ea typeface="KaiTi" panose="02010609060101010101" pitchFamily="49" charset="-122"/>
              </a:rPr>
              <a:t>主要贡献：</a:t>
            </a:r>
            <a:endParaRPr lang="en-US" altLang="zh-CN" b="1" dirty="0">
              <a:latin typeface="KaiTi" panose="02010609060101010101" pitchFamily="49" charset="-122"/>
              <a:ea typeface="KaiTi" panose="02010609060101010101" pitchFamily="49" charset="-122"/>
            </a:endParaRPr>
          </a:p>
          <a:p>
            <a:r>
              <a:rPr lang="zh-CN" altLang="en-US" dirty="0">
                <a:latin typeface="KaiTi" panose="02010609060101010101" pitchFamily="49" charset="-122"/>
                <a:ea typeface="KaiTi" panose="02010609060101010101" pitchFamily="49" charset="-122"/>
              </a:rPr>
              <a:t>提出了一种名为直接偏好优化（</a:t>
            </a:r>
            <a:r>
              <a:rPr lang="en-US" altLang="zh-CN" dirty="0">
                <a:latin typeface="KaiTi" panose="02010609060101010101" pitchFamily="49" charset="-122"/>
                <a:ea typeface="KaiTi" panose="02010609060101010101" pitchFamily="49" charset="-122"/>
              </a:rPr>
              <a:t>Direct Preference Optimization, DPO</a:t>
            </a:r>
            <a:r>
              <a:rPr lang="zh-CN" altLang="en-US" dirty="0">
                <a:latin typeface="KaiTi" panose="02010609060101010101" pitchFamily="49" charset="-122"/>
                <a:ea typeface="KaiTi" panose="02010609060101010101" pitchFamily="49" charset="-122"/>
              </a:rPr>
              <a:t>）的算法，通过利用奖励函数和最优策略之间的映射，通过利用奖励函数和最优策略之间的映射，简化的训练流程和计算成本，实现与现有基于人类反馈的强化学习方法（如基于人类反馈的近端策略优化，</a:t>
            </a:r>
            <a:r>
              <a:rPr lang="en-US" altLang="zh-CN" dirty="0">
                <a:latin typeface="KaiTi" panose="02010609060101010101" pitchFamily="49" charset="-122"/>
                <a:ea typeface="KaiTi" panose="02010609060101010101" pitchFamily="49" charset="-122"/>
              </a:rPr>
              <a:t>Reinforcement Learning from Human Feedback, RLHF</a:t>
            </a:r>
            <a:r>
              <a:rPr lang="zh-CN" altLang="en-US" dirty="0">
                <a:latin typeface="KaiTi" panose="02010609060101010101" pitchFamily="49" charset="-122"/>
                <a:ea typeface="KaiTi" panose="02010609060101010101" pitchFamily="49" charset="-122"/>
              </a:rPr>
              <a:t>）相当或更好的性能。</a:t>
            </a:r>
          </a:p>
          <a:p>
            <a:endParaRPr lang="zh-CN" altLang="en-US"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333126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46026" y="2930458"/>
            <a:ext cx="11499948" cy="591251"/>
          </a:xfrm>
        </p:spPr>
        <p:txBody>
          <a:bodyPr>
            <a:noAutofit/>
          </a:bodyPr>
          <a:lstStyle/>
          <a:p>
            <a:pPr>
              <a:lnSpc>
                <a:spcPct val="150000"/>
              </a:lnSpc>
            </a:pPr>
            <a:r>
              <a:rPr lang="zh-CN" altLang="en-US" sz="3200" b="1" dirty="0">
                <a:solidFill>
                  <a:schemeClr val="accent1">
                    <a:lumMod val="75000"/>
                  </a:schemeClr>
                </a:solidFill>
              </a:rPr>
              <a:t>会议趋势理解</a:t>
            </a:r>
          </a:p>
        </p:txBody>
      </p:sp>
    </p:spTree>
    <p:extLst>
      <p:ext uri="{BB962C8B-B14F-4D97-AF65-F5344CB8AC3E}">
        <p14:creationId xmlns:p14="http://schemas.microsoft.com/office/powerpoint/2010/main" val="1589948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Outstanding Datasets and Benchmarks Awards </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
        <p:nvSpPr>
          <p:cNvPr id="10" name="文本框 9">
            <a:extLst>
              <a:ext uri="{FF2B5EF4-FFF2-40B4-BE49-F238E27FC236}">
                <a16:creationId xmlns:a16="http://schemas.microsoft.com/office/drawing/2014/main" id="{7B4A82EC-85EB-49C5-A654-02A1F302FC12}"/>
              </a:ext>
            </a:extLst>
          </p:cNvPr>
          <p:cNvSpPr txBox="1"/>
          <p:nvPr/>
        </p:nvSpPr>
        <p:spPr>
          <a:xfrm>
            <a:off x="878701" y="1297047"/>
            <a:ext cx="4602480" cy="369332"/>
          </a:xfrm>
          <a:prstGeom prst="rect">
            <a:avLst/>
          </a:prstGeom>
          <a:noFill/>
        </p:spPr>
        <p:txBody>
          <a:bodyPr wrap="square" rtlCol="0">
            <a:spAutoFit/>
          </a:bodyPr>
          <a:lstStyle/>
          <a:p>
            <a:r>
              <a:rPr lang="en-US" altLang="zh-CN" b="1" dirty="0">
                <a:latin typeface="KaiTi" panose="02010609060101010101" pitchFamily="49" charset="-122"/>
                <a:ea typeface="KaiTi" panose="02010609060101010101" pitchFamily="49" charset="-122"/>
              </a:rPr>
              <a:t>GPT</a:t>
            </a:r>
            <a:r>
              <a:rPr lang="zh-CN" altLang="en-US" b="1" dirty="0">
                <a:latin typeface="KaiTi" panose="02010609060101010101" pitchFamily="49" charset="-122"/>
                <a:ea typeface="KaiTi" panose="02010609060101010101" pitchFamily="49" charset="-122"/>
              </a:rPr>
              <a:t>模型可信度的综合评估</a:t>
            </a:r>
            <a:endParaRPr lang="en-US" altLang="zh-CN" b="1" dirty="0">
              <a:latin typeface="KaiTi" panose="02010609060101010101" pitchFamily="49" charset="-122"/>
              <a:ea typeface="KaiTi" panose="02010609060101010101" pitchFamily="49" charset="-122"/>
            </a:endParaRPr>
          </a:p>
        </p:txBody>
      </p:sp>
      <p:pic>
        <p:nvPicPr>
          <p:cNvPr id="2" name="图片 1">
            <a:extLst>
              <a:ext uri="{FF2B5EF4-FFF2-40B4-BE49-F238E27FC236}">
                <a16:creationId xmlns:a16="http://schemas.microsoft.com/office/drawing/2014/main" id="{189A1023-3C67-42E5-BEC0-FE305F693A8D}"/>
              </a:ext>
            </a:extLst>
          </p:cNvPr>
          <p:cNvPicPr>
            <a:picLocks noChangeAspect="1"/>
          </p:cNvPicPr>
          <p:nvPr/>
        </p:nvPicPr>
        <p:blipFill rotWithShape="1">
          <a:blip r:embed="rId3"/>
          <a:srcRect b="31976"/>
          <a:stretch/>
        </p:blipFill>
        <p:spPr>
          <a:xfrm>
            <a:off x="4777484" y="1055019"/>
            <a:ext cx="6824495" cy="2673712"/>
          </a:xfrm>
          <a:prstGeom prst="rect">
            <a:avLst/>
          </a:prstGeom>
        </p:spPr>
      </p:pic>
      <p:pic>
        <p:nvPicPr>
          <p:cNvPr id="4" name="图片 3">
            <a:extLst>
              <a:ext uri="{FF2B5EF4-FFF2-40B4-BE49-F238E27FC236}">
                <a16:creationId xmlns:a16="http://schemas.microsoft.com/office/drawing/2014/main" id="{CB1FEEDC-5ABF-4048-AAB9-FC6B4A0AF579}"/>
              </a:ext>
            </a:extLst>
          </p:cNvPr>
          <p:cNvPicPr>
            <a:picLocks noChangeAspect="1"/>
          </p:cNvPicPr>
          <p:nvPr/>
        </p:nvPicPr>
        <p:blipFill>
          <a:blip r:embed="rId4"/>
          <a:stretch>
            <a:fillRect/>
          </a:stretch>
        </p:blipFill>
        <p:spPr>
          <a:xfrm>
            <a:off x="5018660" y="3625620"/>
            <a:ext cx="6320391" cy="4060770"/>
          </a:xfrm>
          <a:prstGeom prst="rect">
            <a:avLst/>
          </a:prstGeom>
        </p:spPr>
      </p:pic>
      <p:sp>
        <p:nvSpPr>
          <p:cNvPr id="13" name="文本框 12">
            <a:extLst>
              <a:ext uri="{FF2B5EF4-FFF2-40B4-BE49-F238E27FC236}">
                <a16:creationId xmlns:a16="http://schemas.microsoft.com/office/drawing/2014/main" id="{BDD3AD75-0B21-4B57-9514-A4045BC3D026}"/>
              </a:ext>
            </a:extLst>
          </p:cNvPr>
          <p:cNvSpPr txBox="1"/>
          <p:nvPr/>
        </p:nvSpPr>
        <p:spPr>
          <a:xfrm>
            <a:off x="852949" y="4266820"/>
            <a:ext cx="4602480" cy="369332"/>
          </a:xfrm>
          <a:prstGeom prst="rect">
            <a:avLst/>
          </a:prstGeom>
          <a:noFill/>
        </p:spPr>
        <p:txBody>
          <a:bodyPr wrap="square" rtlCol="0">
            <a:spAutoFit/>
          </a:bodyPr>
          <a:lstStyle/>
          <a:p>
            <a:r>
              <a:rPr lang="zh-CN" altLang="en-US" b="1" dirty="0">
                <a:latin typeface="KaiTi" panose="02010609060101010101" pitchFamily="49" charset="-122"/>
                <a:ea typeface="KaiTi" panose="02010609060101010101" pitchFamily="49" charset="-122"/>
              </a:rPr>
              <a:t>全球性气候预测相关的数据集</a:t>
            </a:r>
            <a:endParaRPr lang="en-US" altLang="zh-CN" b="1" dirty="0">
              <a:latin typeface="KaiTi" panose="02010609060101010101" pitchFamily="49" charset="-122"/>
              <a:ea typeface="KaiTi" panose="02010609060101010101" pitchFamily="49" charset="-122"/>
            </a:endParaRPr>
          </a:p>
        </p:txBody>
      </p:sp>
    </p:spTree>
    <p:extLst>
      <p:ext uri="{BB962C8B-B14F-4D97-AF65-F5344CB8AC3E}">
        <p14:creationId xmlns:p14="http://schemas.microsoft.com/office/powerpoint/2010/main" val="6108112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46026" y="2930458"/>
            <a:ext cx="11499948" cy="591251"/>
          </a:xfrm>
        </p:spPr>
        <p:txBody>
          <a:bodyPr>
            <a:noAutofit/>
          </a:bodyPr>
          <a:lstStyle/>
          <a:p>
            <a:pPr>
              <a:lnSpc>
                <a:spcPct val="150000"/>
              </a:lnSpc>
            </a:pPr>
            <a:r>
              <a:rPr lang="zh-CN" altLang="en-US" sz="3200" b="1" dirty="0">
                <a:solidFill>
                  <a:schemeClr val="accent1">
                    <a:lumMod val="75000"/>
                  </a:schemeClr>
                </a:solidFill>
              </a:rPr>
              <a:t>脑机相关论文</a:t>
            </a:r>
          </a:p>
        </p:txBody>
      </p:sp>
    </p:spTree>
    <p:extLst>
      <p:ext uri="{BB962C8B-B14F-4D97-AF65-F5344CB8AC3E}">
        <p14:creationId xmlns:p14="http://schemas.microsoft.com/office/powerpoint/2010/main" val="3327571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Paper-related-Byron Yu</a:t>
            </a:r>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
        <p:nvSpPr>
          <p:cNvPr id="10" name="文本框 9">
            <a:extLst>
              <a:ext uri="{FF2B5EF4-FFF2-40B4-BE49-F238E27FC236}">
                <a16:creationId xmlns:a16="http://schemas.microsoft.com/office/drawing/2014/main" id="{2258B763-AE34-4F0E-A09F-2703B12FA401}"/>
              </a:ext>
            </a:extLst>
          </p:cNvPr>
          <p:cNvSpPr txBox="1"/>
          <p:nvPr/>
        </p:nvSpPr>
        <p:spPr>
          <a:xfrm>
            <a:off x="868207" y="1195279"/>
            <a:ext cx="5094514" cy="3416320"/>
          </a:xfrm>
          <a:prstGeom prst="rect">
            <a:avLst/>
          </a:prstGeom>
          <a:noFill/>
        </p:spPr>
        <p:txBody>
          <a:bodyPr wrap="square" rtlCol="0">
            <a:spAutoFit/>
          </a:bodyPr>
          <a:lstStyle/>
          <a:p>
            <a:r>
              <a:rPr lang="zh-CN" altLang="en-US" b="1" dirty="0"/>
              <a:t>目标</a:t>
            </a:r>
            <a:r>
              <a:rPr lang="zh-CN" altLang="en-US" dirty="0"/>
              <a:t>：表征多个神经元群体间多维、并行信号流的降维框架。</a:t>
            </a:r>
          </a:p>
          <a:p>
            <a:r>
              <a:rPr lang="zh-CN" altLang="en-US" b="1" dirty="0"/>
              <a:t>方法</a:t>
            </a:r>
            <a:r>
              <a:rPr lang="zh-CN" altLang="en-US" dirty="0"/>
              <a:t>：</a:t>
            </a:r>
          </a:p>
          <a:p>
            <a:r>
              <a:rPr lang="en-US" altLang="zh-CN" dirty="0"/>
              <a:t> multi-population DLAG (</a:t>
            </a:r>
            <a:r>
              <a:rPr lang="en-US" altLang="zh-CN" dirty="0" err="1"/>
              <a:t>mDLAG</a:t>
            </a:r>
            <a:r>
              <a:rPr lang="en-US" altLang="zh-CN" dirty="0"/>
              <a:t>),</a:t>
            </a:r>
            <a:endParaRPr lang="zh-CN" altLang="en-US" dirty="0"/>
          </a:p>
          <a:p>
            <a:r>
              <a:rPr lang="zh-CN" altLang="en-US" dirty="0"/>
              <a:t>可以确定：</a:t>
            </a:r>
            <a:endParaRPr lang="en-US" altLang="zh-CN" dirty="0"/>
          </a:p>
          <a:p>
            <a:r>
              <a:rPr lang="zh-CN" altLang="en-US" dirty="0"/>
              <a:t>每个潜在维度所描述的群体子集。</a:t>
            </a:r>
          </a:p>
          <a:p>
            <a:r>
              <a:rPr lang="zh-CN" altLang="en-US" dirty="0"/>
              <a:t>这些群体间的信号流向。</a:t>
            </a:r>
          </a:p>
          <a:p>
            <a:r>
              <a:rPr lang="zh-CN" altLang="en-US" dirty="0"/>
              <a:t>这些信号在实验试次中以及跨试次的时间演变。</a:t>
            </a:r>
            <a:r>
              <a:rPr lang="zh-CN" altLang="en-US" b="1" dirty="0"/>
              <a:t>实验</a:t>
            </a:r>
            <a:r>
              <a:rPr lang="zh-CN" altLang="en-US" dirty="0"/>
              <a:t>：</a:t>
            </a:r>
          </a:p>
          <a:p>
            <a:pPr lvl="1"/>
            <a:r>
              <a:rPr lang="zh-CN" altLang="en-US" dirty="0"/>
              <a:t>猕猴视觉区域</a:t>
            </a:r>
            <a:r>
              <a:rPr lang="en-US" altLang="zh-CN" dirty="0"/>
              <a:t>V1</a:t>
            </a:r>
            <a:r>
              <a:rPr lang="zh-CN" altLang="en-US" dirty="0"/>
              <a:t>和</a:t>
            </a:r>
            <a:r>
              <a:rPr lang="en-US" altLang="zh-CN" dirty="0"/>
              <a:t>V2</a:t>
            </a:r>
            <a:r>
              <a:rPr lang="zh-CN" altLang="en-US" dirty="0"/>
              <a:t>的神经元群体记录来进一步验证该方法。接着，他们研究了</a:t>
            </a:r>
            <a:r>
              <a:rPr lang="en-US" altLang="zh-CN" dirty="0"/>
              <a:t>V1</a:t>
            </a:r>
            <a:r>
              <a:rPr lang="zh-CN" altLang="en-US" dirty="0"/>
              <a:t>、</a:t>
            </a:r>
            <a:r>
              <a:rPr lang="en-US" altLang="zh-CN" dirty="0"/>
              <a:t>V2</a:t>
            </a:r>
            <a:r>
              <a:rPr lang="zh-CN" altLang="en-US" dirty="0"/>
              <a:t>和</a:t>
            </a:r>
            <a:r>
              <a:rPr lang="en-US" altLang="zh-CN" dirty="0"/>
              <a:t>V3d</a:t>
            </a:r>
            <a:r>
              <a:rPr lang="zh-CN" altLang="en-US" dirty="0"/>
              <a:t>区域的选择性层间相互作用</a:t>
            </a:r>
          </a:p>
        </p:txBody>
      </p:sp>
      <p:pic>
        <p:nvPicPr>
          <p:cNvPr id="3" name="图片 2">
            <a:extLst>
              <a:ext uri="{FF2B5EF4-FFF2-40B4-BE49-F238E27FC236}">
                <a16:creationId xmlns:a16="http://schemas.microsoft.com/office/drawing/2014/main" id="{910006E6-599D-4DE2-A11F-2DE825C0A72D}"/>
              </a:ext>
            </a:extLst>
          </p:cNvPr>
          <p:cNvPicPr>
            <a:picLocks noChangeAspect="1"/>
          </p:cNvPicPr>
          <p:nvPr/>
        </p:nvPicPr>
        <p:blipFill>
          <a:blip r:embed="rId3"/>
          <a:stretch>
            <a:fillRect/>
          </a:stretch>
        </p:blipFill>
        <p:spPr>
          <a:xfrm>
            <a:off x="6209634" y="941736"/>
            <a:ext cx="5734050" cy="3209925"/>
          </a:xfrm>
          <a:prstGeom prst="rect">
            <a:avLst/>
          </a:prstGeom>
        </p:spPr>
      </p:pic>
      <p:pic>
        <p:nvPicPr>
          <p:cNvPr id="4" name="图片 3">
            <a:extLst>
              <a:ext uri="{FF2B5EF4-FFF2-40B4-BE49-F238E27FC236}">
                <a16:creationId xmlns:a16="http://schemas.microsoft.com/office/drawing/2014/main" id="{30C583DA-5DA1-4118-B804-7B612BEDFEEC}"/>
              </a:ext>
            </a:extLst>
          </p:cNvPr>
          <p:cNvPicPr>
            <a:picLocks noChangeAspect="1"/>
          </p:cNvPicPr>
          <p:nvPr/>
        </p:nvPicPr>
        <p:blipFill>
          <a:blip r:embed="rId4"/>
          <a:stretch>
            <a:fillRect/>
          </a:stretch>
        </p:blipFill>
        <p:spPr>
          <a:xfrm>
            <a:off x="6158061" y="3831841"/>
            <a:ext cx="5619750" cy="2971800"/>
          </a:xfrm>
          <a:prstGeom prst="rect">
            <a:avLst/>
          </a:prstGeom>
        </p:spPr>
      </p:pic>
    </p:spTree>
    <p:extLst>
      <p:ext uri="{BB962C8B-B14F-4D97-AF65-F5344CB8AC3E}">
        <p14:creationId xmlns:p14="http://schemas.microsoft.com/office/powerpoint/2010/main" val="12041291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Paper-related-Byron Yu</a:t>
            </a:r>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pic>
        <p:nvPicPr>
          <p:cNvPr id="5" name="图片 4">
            <a:extLst>
              <a:ext uri="{FF2B5EF4-FFF2-40B4-BE49-F238E27FC236}">
                <a16:creationId xmlns:a16="http://schemas.microsoft.com/office/drawing/2014/main" id="{F2FC4021-A49B-48FA-8684-301C68B7420D}"/>
              </a:ext>
            </a:extLst>
          </p:cNvPr>
          <p:cNvPicPr>
            <a:picLocks noChangeAspect="1"/>
          </p:cNvPicPr>
          <p:nvPr/>
        </p:nvPicPr>
        <p:blipFill>
          <a:blip r:embed="rId3"/>
          <a:stretch>
            <a:fillRect/>
          </a:stretch>
        </p:blipFill>
        <p:spPr>
          <a:xfrm>
            <a:off x="5299308" y="24463"/>
            <a:ext cx="6625771" cy="2758512"/>
          </a:xfrm>
          <a:prstGeom prst="rect">
            <a:avLst/>
          </a:prstGeom>
        </p:spPr>
      </p:pic>
      <p:pic>
        <p:nvPicPr>
          <p:cNvPr id="6" name="图片 5">
            <a:extLst>
              <a:ext uri="{FF2B5EF4-FFF2-40B4-BE49-F238E27FC236}">
                <a16:creationId xmlns:a16="http://schemas.microsoft.com/office/drawing/2014/main" id="{2D1C00CF-7E88-4F96-9FE5-E490BC4CE619}"/>
              </a:ext>
            </a:extLst>
          </p:cNvPr>
          <p:cNvPicPr>
            <a:picLocks noChangeAspect="1"/>
          </p:cNvPicPr>
          <p:nvPr/>
        </p:nvPicPr>
        <p:blipFill>
          <a:blip r:embed="rId4"/>
          <a:stretch>
            <a:fillRect/>
          </a:stretch>
        </p:blipFill>
        <p:spPr>
          <a:xfrm>
            <a:off x="868207" y="3202411"/>
            <a:ext cx="5379811" cy="3254730"/>
          </a:xfrm>
          <a:prstGeom prst="rect">
            <a:avLst/>
          </a:prstGeom>
        </p:spPr>
      </p:pic>
      <p:pic>
        <p:nvPicPr>
          <p:cNvPr id="7" name="图片 6">
            <a:extLst>
              <a:ext uri="{FF2B5EF4-FFF2-40B4-BE49-F238E27FC236}">
                <a16:creationId xmlns:a16="http://schemas.microsoft.com/office/drawing/2014/main" id="{3E788393-5B25-4B37-80E6-C87A7EDB79D3}"/>
              </a:ext>
            </a:extLst>
          </p:cNvPr>
          <p:cNvPicPr>
            <a:picLocks noChangeAspect="1"/>
          </p:cNvPicPr>
          <p:nvPr/>
        </p:nvPicPr>
        <p:blipFill>
          <a:blip r:embed="rId5"/>
          <a:stretch>
            <a:fillRect/>
          </a:stretch>
        </p:blipFill>
        <p:spPr>
          <a:xfrm>
            <a:off x="6644893" y="3202411"/>
            <a:ext cx="5695459" cy="3375087"/>
          </a:xfrm>
          <a:prstGeom prst="rect">
            <a:avLst/>
          </a:prstGeom>
        </p:spPr>
      </p:pic>
      <p:sp>
        <p:nvSpPr>
          <p:cNvPr id="9" name="矩形 8">
            <a:extLst>
              <a:ext uri="{FF2B5EF4-FFF2-40B4-BE49-F238E27FC236}">
                <a16:creationId xmlns:a16="http://schemas.microsoft.com/office/drawing/2014/main" id="{99FCC6AA-B8DC-4555-9881-5C5AC4057F00}"/>
              </a:ext>
            </a:extLst>
          </p:cNvPr>
          <p:cNvSpPr/>
          <p:nvPr/>
        </p:nvSpPr>
        <p:spPr>
          <a:xfrm>
            <a:off x="1151015" y="1383887"/>
            <a:ext cx="3090911" cy="369332"/>
          </a:xfrm>
          <a:prstGeom prst="rect">
            <a:avLst/>
          </a:prstGeom>
        </p:spPr>
        <p:txBody>
          <a:bodyPr wrap="none">
            <a:spAutoFit/>
          </a:bodyPr>
          <a:lstStyle/>
          <a:p>
            <a:r>
              <a:rPr lang="zh-CN" altLang="en-US" dirty="0"/>
              <a:t> delayed latents across group</a:t>
            </a:r>
          </a:p>
        </p:txBody>
      </p:sp>
    </p:spTree>
    <p:extLst>
      <p:ext uri="{BB962C8B-B14F-4D97-AF65-F5344CB8AC3E}">
        <p14:creationId xmlns:p14="http://schemas.microsoft.com/office/powerpoint/2010/main" val="12380060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Paper-related</a:t>
            </a:r>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pic>
        <p:nvPicPr>
          <p:cNvPr id="5" name="图片 4">
            <a:extLst>
              <a:ext uri="{FF2B5EF4-FFF2-40B4-BE49-F238E27FC236}">
                <a16:creationId xmlns:a16="http://schemas.microsoft.com/office/drawing/2014/main" id="{A977F343-F44E-41F8-BB5D-18E48F21BE3B}"/>
              </a:ext>
            </a:extLst>
          </p:cNvPr>
          <p:cNvPicPr>
            <a:picLocks noChangeAspect="1"/>
          </p:cNvPicPr>
          <p:nvPr/>
        </p:nvPicPr>
        <p:blipFill>
          <a:blip r:embed="rId3"/>
          <a:stretch>
            <a:fillRect/>
          </a:stretch>
        </p:blipFill>
        <p:spPr>
          <a:xfrm>
            <a:off x="7051337" y="-27790"/>
            <a:ext cx="4768329" cy="4059221"/>
          </a:xfrm>
          <a:prstGeom prst="rect">
            <a:avLst/>
          </a:prstGeom>
        </p:spPr>
      </p:pic>
      <p:pic>
        <p:nvPicPr>
          <p:cNvPr id="6" name="图片 5">
            <a:extLst>
              <a:ext uri="{FF2B5EF4-FFF2-40B4-BE49-F238E27FC236}">
                <a16:creationId xmlns:a16="http://schemas.microsoft.com/office/drawing/2014/main" id="{03415A5A-7EF4-4A1B-9159-BE3F3A2D8CC7}"/>
              </a:ext>
            </a:extLst>
          </p:cNvPr>
          <p:cNvPicPr>
            <a:picLocks noChangeAspect="1"/>
          </p:cNvPicPr>
          <p:nvPr/>
        </p:nvPicPr>
        <p:blipFill rotWithShape="1">
          <a:blip r:embed="rId4"/>
          <a:srcRect r="9033"/>
          <a:stretch/>
        </p:blipFill>
        <p:spPr>
          <a:xfrm>
            <a:off x="5513689" y="3869497"/>
            <a:ext cx="6663053" cy="3095625"/>
          </a:xfrm>
          <a:prstGeom prst="rect">
            <a:avLst/>
          </a:prstGeom>
        </p:spPr>
      </p:pic>
      <p:sp>
        <p:nvSpPr>
          <p:cNvPr id="15" name="文本框 14">
            <a:extLst>
              <a:ext uri="{FF2B5EF4-FFF2-40B4-BE49-F238E27FC236}">
                <a16:creationId xmlns:a16="http://schemas.microsoft.com/office/drawing/2014/main" id="{74ACDE1C-D253-44D0-88C8-95996586D8CC}"/>
              </a:ext>
            </a:extLst>
          </p:cNvPr>
          <p:cNvSpPr txBox="1"/>
          <p:nvPr/>
        </p:nvSpPr>
        <p:spPr>
          <a:xfrm>
            <a:off x="993678" y="1116625"/>
            <a:ext cx="4636961" cy="5632311"/>
          </a:xfrm>
          <a:prstGeom prst="rect">
            <a:avLst/>
          </a:prstGeom>
          <a:noFill/>
        </p:spPr>
        <p:txBody>
          <a:bodyPr wrap="square" rtlCol="0">
            <a:spAutoFit/>
          </a:bodyPr>
          <a:lstStyle/>
          <a:p>
            <a:r>
              <a:rPr lang="zh-CN" altLang="en-US" b="1" dirty="0"/>
              <a:t>目标</a:t>
            </a:r>
            <a:r>
              <a:rPr lang="zh-CN" altLang="en-US" dirty="0"/>
              <a:t>：量化大脑区域间关于特定特征（如感觉刺激）的信息流动量的问题。传统方法虽然能够分析总体信息传播，但无法揭示关于特定特征的信息流动。</a:t>
            </a:r>
          </a:p>
          <a:p>
            <a:r>
              <a:rPr lang="zh-CN" altLang="en-US" b="1" dirty="0"/>
              <a:t>方法</a:t>
            </a:r>
            <a:r>
              <a:rPr lang="zh-CN" altLang="en-US" dirty="0"/>
              <a:t>：</a:t>
            </a:r>
          </a:p>
          <a:p>
            <a:r>
              <a:rPr lang="zh-CN" altLang="en-US" dirty="0"/>
              <a:t>特征特定信息传递（</a:t>
            </a:r>
            <a:r>
              <a:rPr lang="en-US" altLang="zh-CN" dirty="0"/>
              <a:t>FIT</a:t>
            </a:r>
            <a:r>
              <a:rPr lang="zh-CN" altLang="en-US" dirty="0"/>
              <a:t>），该方法结合了</a:t>
            </a:r>
            <a:r>
              <a:rPr lang="en-US" altLang="zh-CN" dirty="0"/>
              <a:t>Wiener-Granger</a:t>
            </a:r>
            <a:r>
              <a:rPr lang="zh-CN" altLang="en-US" dirty="0"/>
              <a:t>因果关系原则和信息内容特异性，通过部分信息分解（</a:t>
            </a:r>
            <a:r>
              <a:rPr lang="en-US" altLang="zh-CN" dirty="0"/>
              <a:t>PID</a:t>
            </a:r>
            <a:r>
              <a:rPr lang="zh-CN" altLang="en-US" dirty="0"/>
              <a:t>）来量化特定特征的信息流动。</a:t>
            </a:r>
          </a:p>
          <a:p>
            <a:r>
              <a:rPr lang="zh-CN" altLang="en-US" b="1" dirty="0"/>
              <a:t>实验</a:t>
            </a:r>
            <a:r>
              <a:rPr lang="zh-CN" altLang="en-US" dirty="0"/>
              <a:t>：</a:t>
            </a:r>
          </a:p>
          <a:p>
            <a:r>
              <a:rPr lang="zh-CN" altLang="en-US" b="1" dirty="0"/>
              <a:t>理论推导</a:t>
            </a:r>
            <a:r>
              <a:rPr lang="zh-CN" altLang="en-US" dirty="0"/>
              <a:t>：数学上定义了</a:t>
            </a:r>
            <a:r>
              <a:rPr lang="en-US" altLang="zh-CN" dirty="0"/>
              <a:t>FIT</a:t>
            </a:r>
            <a:r>
              <a:rPr lang="zh-CN" altLang="en-US" dirty="0"/>
              <a:t>，并证明了其关键性质，包括非负性和信息传递的上界限制。</a:t>
            </a:r>
          </a:p>
          <a:p>
            <a:r>
              <a:rPr lang="zh-CN" altLang="en-US" b="1" dirty="0"/>
              <a:t>模拟验证</a:t>
            </a:r>
            <a:r>
              <a:rPr lang="zh-CN" altLang="en-US" dirty="0"/>
              <a:t>：通过模拟实验验证了</a:t>
            </a:r>
            <a:r>
              <a:rPr lang="en-US" altLang="zh-CN" dirty="0"/>
              <a:t>FIT</a:t>
            </a:r>
            <a:r>
              <a:rPr lang="zh-CN" altLang="en-US" dirty="0"/>
              <a:t>在检测特征特定信息流动方面的有效性，包括信息传递量的依赖性、时间定位能力以及在双向信息传递场景中的性能。</a:t>
            </a:r>
          </a:p>
          <a:p>
            <a:r>
              <a:rPr lang="zh-CN" altLang="en-US" b="1" dirty="0"/>
              <a:t>真实数据应用</a:t>
            </a:r>
            <a:r>
              <a:rPr lang="zh-CN" altLang="en-US" dirty="0"/>
              <a:t>：在三个不同的神经数据集（</a:t>
            </a:r>
            <a:r>
              <a:rPr lang="en-US" altLang="zh-CN" dirty="0"/>
              <a:t>MEG</a:t>
            </a:r>
            <a:r>
              <a:rPr lang="zh-CN" altLang="en-US" dirty="0"/>
              <a:t>、</a:t>
            </a:r>
            <a:r>
              <a:rPr lang="en-US" altLang="zh-CN" dirty="0"/>
              <a:t>EEG</a:t>
            </a:r>
            <a:r>
              <a:rPr lang="zh-CN" altLang="en-US" dirty="0"/>
              <a:t>和尖峰活动数据）上应用</a:t>
            </a:r>
            <a:r>
              <a:rPr lang="en-US" altLang="zh-CN" dirty="0"/>
              <a:t>FIT</a:t>
            </a:r>
            <a:r>
              <a:rPr lang="zh-CN" altLang="en-US" dirty="0"/>
              <a:t>，展示了其在揭示大脑区域间信息流动内容和方向方面的实用性</a:t>
            </a:r>
          </a:p>
        </p:txBody>
      </p:sp>
    </p:spTree>
    <p:extLst>
      <p:ext uri="{BB962C8B-B14F-4D97-AF65-F5344CB8AC3E}">
        <p14:creationId xmlns:p14="http://schemas.microsoft.com/office/powerpoint/2010/main" val="722419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Paper-related</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pic>
        <p:nvPicPr>
          <p:cNvPr id="3" name="图片 2">
            <a:extLst>
              <a:ext uri="{FF2B5EF4-FFF2-40B4-BE49-F238E27FC236}">
                <a16:creationId xmlns:a16="http://schemas.microsoft.com/office/drawing/2014/main" id="{01C679C5-8CB3-4D39-8C4D-5D22EB8E844D}"/>
              </a:ext>
            </a:extLst>
          </p:cNvPr>
          <p:cNvPicPr>
            <a:picLocks noChangeAspect="1"/>
          </p:cNvPicPr>
          <p:nvPr/>
        </p:nvPicPr>
        <p:blipFill>
          <a:blip r:embed="rId3"/>
          <a:stretch>
            <a:fillRect/>
          </a:stretch>
        </p:blipFill>
        <p:spPr>
          <a:xfrm>
            <a:off x="5615739" y="300569"/>
            <a:ext cx="6301131" cy="2747010"/>
          </a:xfrm>
          <a:prstGeom prst="rect">
            <a:avLst/>
          </a:prstGeom>
        </p:spPr>
      </p:pic>
      <p:pic>
        <p:nvPicPr>
          <p:cNvPr id="4" name="图片 3">
            <a:extLst>
              <a:ext uri="{FF2B5EF4-FFF2-40B4-BE49-F238E27FC236}">
                <a16:creationId xmlns:a16="http://schemas.microsoft.com/office/drawing/2014/main" id="{8968935F-1E4E-4DF8-A7C6-531882E2E5DC}"/>
              </a:ext>
            </a:extLst>
          </p:cNvPr>
          <p:cNvPicPr>
            <a:picLocks noChangeAspect="1"/>
          </p:cNvPicPr>
          <p:nvPr/>
        </p:nvPicPr>
        <p:blipFill>
          <a:blip r:embed="rId4"/>
          <a:stretch>
            <a:fillRect/>
          </a:stretch>
        </p:blipFill>
        <p:spPr>
          <a:xfrm>
            <a:off x="4785786" y="3136948"/>
            <a:ext cx="7402259" cy="3487215"/>
          </a:xfrm>
          <a:prstGeom prst="rect">
            <a:avLst/>
          </a:prstGeom>
        </p:spPr>
      </p:pic>
      <p:sp>
        <p:nvSpPr>
          <p:cNvPr id="13" name="文本框 12">
            <a:extLst>
              <a:ext uri="{FF2B5EF4-FFF2-40B4-BE49-F238E27FC236}">
                <a16:creationId xmlns:a16="http://schemas.microsoft.com/office/drawing/2014/main" id="{FF053767-1100-4600-8BAA-EF574C3CB92B}"/>
              </a:ext>
            </a:extLst>
          </p:cNvPr>
          <p:cNvSpPr txBox="1"/>
          <p:nvPr/>
        </p:nvSpPr>
        <p:spPr>
          <a:xfrm>
            <a:off x="981019" y="1161760"/>
            <a:ext cx="3966901" cy="5909310"/>
          </a:xfrm>
          <a:prstGeom prst="rect">
            <a:avLst/>
          </a:prstGeom>
          <a:noFill/>
        </p:spPr>
        <p:txBody>
          <a:bodyPr wrap="square" rtlCol="0">
            <a:spAutoFit/>
          </a:bodyPr>
          <a:lstStyle/>
          <a:p>
            <a:r>
              <a:rPr lang="zh-CN" altLang="en-US" b="1" dirty="0"/>
              <a:t>目标</a:t>
            </a:r>
            <a:r>
              <a:rPr lang="zh-CN" altLang="en-US" dirty="0"/>
              <a:t>：</a:t>
            </a:r>
            <a:r>
              <a:rPr lang="zh-CN" altLang="en-US" dirty="0">
                <a:latin typeface="Arial" panose="020B0604020202020204" pitchFamily="34" charset="0"/>
              </a:rPr>
              <a:t>长期应用中，由于神经信号的非平稳性导致的 </a:t>
            </a:r>
            <a:r>
              <a:rPr lang="en-US" altLang="zh-CN" dirty="0" err="1">
                <a:latin typeface="Arial" panose="020B0604020202020204" pitchFamily="34" charset="0"/>
              </a:rPr>
              <a:t>iBCI</a:t>
            </a:r>
            <a:r>
              <a:rPr lang="en-US" altLang="zh-CN" dirty="0">
                <a:latin typeface="Arial" panose="020B0604020202020204" pitchFamily="34" charset="0"/>
              </a:rPr>
              <a:t> </a:t>
            </a:r>
            <a:r>
              <a:rPr lang="zh-CN" altLang="en-US" dirty="0">
                <a:latin typeface="Arial" panose="020B0604020202020204" pitchFamily="34" charset="0"/>
              </a:rPr>
              <a:t>系统性能下降，要求用户频繁地进行监督数据收集以重新校准 </a:t>
            </a:r>
            <a:r>
              <a:rPr lang="en-US" altLang="zh-CN" dirty="0" err="1">
                <a:latin typeface="Arial" panose="020B0604020202020204" pitchFamily="34" charset="0"/>
              </a:rPr>
              <a:t>iBCI</a:t>
            </a:r>
            <a:r>
              <a:rPr lang="zh-CN" altLang="en-US" dirty="0">
                <a:latin typeface="Arial" panose="020B0604020202020204" pitchFamily="34" charset="0"/>
              </a:rPr>
              <a:t>，影响了系统的易用性和实用性。</a:t>
            </a:r>
            <a:endParaRPr lang="zh-CN" altLang="en-US" dirty="0"/>
          </a:p>
          <a:p>
            <a:r>
              <a:rPr lang="zh-CN" altLang="en-US" b="1" dirty="0"/>
              <a:t>方法</a:t>
            </a:r>
            <a:r>
              <a:rPr lang="zh-CN" altLang="en-US" dirty="0"/>
              <a:t>：</a:t>
            </a:r>
          </a:p>
          <a:p>
            <a:r>
              <a:rPr lang="en-US" altLang="zh-CN" dirty="0">
                <a:latin typeface="Arial" panose="020B0604020202020204" pitchFamily="34" charset="0"/>
              </a:rPr>
              <a:t>CORP</a:t>
            </a:r>
            <a:r>
              <a:rPr lang="zh-CN" altLang="en-US" dirty="0">
                <a:latin typeface="Arial" panose="020B0604020202020204" pitchFamily="34" charset="0"/>
              </a:rPr>
              <a:t>（</a:t>
            </a:r>
            <a:r>
              <a:rPr lang="en-US" altLang="zh-CN" dirty="0">
                <a:latin typeface="Arial" panose="020B0604020202020204" pitchFamily="34" charset="0"/>
              </a:rPr>
              <a:t>Continual Online Recalibration with Pseudo-labels</a:t>
            </a:r>
            <a:r>
              <a:rPr lang="zh-CN" altLang="en-US" dirty="0">
                <a:latin typeface="Arial" panose="020B0604020202020204" pitchFamily="34" charset="0"/>
              </a:rPr>
              <a:t>）方法，这是一种利用大型语言模型自动纠正 </a:t>
            </a:r>
            <a:r>
              <a:rPr lang="en-US" altLang="zh-CN" dirty="0" err="1">
                <a:latin typeface="Arial" panose="020B0604020202020204" pitchFamily="34" charset="0"/>
              </a:rPr>
              <a:t>iBCI</a:t>
            </a:r>
            <a:r>
              <a:rPr lang="en-US" altLang="zh-CN" dirty="0">
                <a:latin typeface="Arial" panose="020B0604020202020204" pitchFamily="34" charset="0"/>
              </a:rPr>
              <a:t> </a:t>
            </a:r>
            <a:r>
              <a:rPr lang="zh-CN" altLang="en-US" dirty="0">
                <a:latin typeface="Arial" panose="020B0604020202020204" pitchFamily="34" charset="0"/>
              </a:rPr>
              <a:t>输出并进行在线自我校准的方法，旨在实现即插即用的稳定性。</a:t>
            </a:r>
          </a:p>
          <a:p>
            <a:r>
              <a:rPr lang="zh-CN" altLang="en-US" b="1" dirty="0"/>
              <a:t>实验</a:t>
            </a:r>
            <a:r>
              <a:rPr lang="zh-CN" altLang="en-US" dirty="0"/>
              <a:t>：</a:t>
            </a:r>
          </a:p>
          <a:p>
            <a:r>
              <a:rPr lang="zh-CN" altLang="en-US" dirty="0">
                <a:latin typeface="Arial" panose="020B0604020202020204" pitchFamily="34" charset="0"/>
              </a:rPr>
              <a:t>研究者在一个超过一年的时间内，通过一名临床试验参与者进行了手写 </a:t>
            </a:r>
            <a:r>
              <a:rPr lang="en-US" altLang="zh-CN" dirty="0" err="1">
                <a:latin typeface="Arial" panose="020B0604020202020204" pitchFamily="34" charset="0"/>
              </a:rPr>
              <a:t>iBCI</a:t>
            </a:r>
            <a:r>
              <a:rPr lang="en-US" altLang="zh-CN" dirty="0">
                <a:latin typeface="Arial" panose="020B0604020202020204" pitchFamily="34" charset="0"/>
              </a:rPr>
              <a:t> </a:t>
            </a:r>
            <a:r>
              <a:rPr lang="zh-CN" altLang="en-US" dirty="0">
                <a:latin typeface="Arial" panose="020B0604020202020204" pitchFamily="34" charset="0"/>
              </a:rPr>
              <a:t>任务的评估，以测试 </a:t>
            </a:r>
            <a:r>
              <a:rPr lang="en-US" altLang="zh-CN" dirty="0">
                <a:latin typeface="Arial" panose="020B0604020202020204" pitchFamily="34" charset="0"/>
              </a:rPr>
              <a:t>CORP </a:t>
            </a:r>
            <a:r>
              <a:rPr lang="zh-CN" altLang="en-US" dirty="0">
                <a:latin typeface="Arial" panose="020B0604020202020204" pitchFamily="34" charset="0"/>
              </a:rPr>
              <a:t>方法的稳定性和有效性。</a:t>
            </a:r>
            <a:endParaRPr lang="en-US" altLang="zh-CN" dirty="0">
              <a:latin typeface="Arial" panose="020B0604020202020204" pitchFamily="34" charset="0"/>
            </a:endParaRPr>
          </a:p>
          <a:p>
            <a:r>
              <a:rPr lang="zh-CN" altLang="en-US" b="1" dirty="0">
                <a:latin typeface="Arial" panose="020B0604020202020204" pitchFamily="34" charset="0"/>
              </a:rPr>
              <a:t>结果</a:t>
            </a:r>
            <a:r>
              <a:rPr lang="zh-CN" altLang="en-US" dirty="0">
                <a:latin typeface="Arial" panose="020B0604020202020204" pitchFamily="34" charset="0"/>
              </a:rPr>
              <a:t>：实验结果显示，</a:t>
            </a:r>
            <a:r>
              <a:rPr lang="en-US" altLang="zh-CN" dirty="0">
                <a:latin typeface="Arial" panose="020B0604020202020204" pitchFamily="34" charset="0"/>
              </a:rPr>
              <a:t>CORP </a:t>
            </a:r>
            <a:r>
              <a:rPr lang="zh-CN" altLang="en-US" dirty="0">
                <a:latin typeface="Arial" panose="020B0604020202020204" pitchFamily="34" charset="0"/>
              </a:rPr>
              <a:t>在线校准方法能够在不中断用户的情况下，显著提高 </a:t>
            </a:r>
            <a:r>
              <a:rPr lang="en-US" altLang="zh-CN" dirty="0" err="1">
                <a:latin typeface="Arial" panose="020B0604020202020204" pitchFamily="34" charset="0"/>
              </a:rPr>
              <a:t>iBCI</a:t>
            </a:r>
            <a:r>
              <a:rPr lang="en-US" altLang="zh-CN" dirty="0">
                <a:latin typeface="Arial" panose="020B0604020202020204" pitchFamily="34" charset="0"/>
              </a:rPr>
              <a:t> </a:t>
            </a:r>
            <a:r>
              <a:rPr lang="zh-CN" altLang="en-US" dirty="0">
                <a:latin typeface="Arial" panose="020B0604020202020204" pitchFamily="34" charset="0"/>
              </a:rPr>
              <a:t>系统的稳定性，实现了超过一年的高解码准确率（</a:t>
            </a:r>
            <a:r>
              <a:rPr lang="en-US" altLang="zh-CN" dirty="0">
                <a:latin typeface="Arial" panose="020B0604020202020204" pitchFamily="34" charset="0"/>
              </a:rPr>
              <a:t>93.84%</a:t>
            </a:r>
            <a:r>
              <a:rPr lang="zh-CN" altLang="en-US" dirty="0">
                <a:latin typeface="Arial" panose="020B0604020202020204" pitchFamily="34" charset="0"/>
              </a:rPr>
              <a:t>）。</a:t>
            </a:r>
          </a:p>
          <a:p>
            <a:endParaRPr lang="zh-CN" altLang="en-US" dirty="0"/>
          </a:p>
        </p:txBody>
      </p:sp>
    </p:spTree>
    <p:extLst>
      <p:ext uri="{BB962C8B-B14F-4D97-AF65-F5344CB8AC3E}">
        <p14:creationId xmlns:p14="http://schemas.microsoft.com/office/powerpoint/2010/main" val="25693218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Paper-related</a:t>
            </a:r>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pic>
        <p:nvPicPr>
          <p:cNvPr id="2" name="图片 1">
            <a:extLst>
              <a:ext uri="{FF2B5EF4-FFF2-40B4-BE49-F238E27FC236}">
                <a16:creationId xmlns:a16="http://schemas.microsoft.com/office/drawing/2014/main" id="{EB3A1EAF-2301-47B9-ABE8-B6A88B1B6DEF}"/>
              </a:ext>
            </a:extLst>
          </p:cNvPr>
          <p:cNvPicPr>
            <a:picLocks noChangeAspect="1"/>
          </p:cNvPicPr>
          <p:nvPr/>
        </p:nvPicPr>
        <p:blipFill>
          <a:blip r:embed="rId3"/>
          <a:stretch>
            <a:fillRect/>
          </a:stretch>
        </p:blipFill>
        <p:spPr>
          <a:xfrm>
            <a:off x="6436417" y="1257300"/>
            <a:ext cx="5638800" cy="2171700"/>
          </a:xfrm>
          <a:prstGeom prst="rect">
            <a:avLst/>
          </a:prstGeom>
        </p:spPr>
      </p:pic>
      <p:sp>
        <p:nvSpPr>
          <p:cNvPr id="10" name="文本框 9">
            <a:extLst>
              <a:ext uri="{FF2B5EF4-FFF2-40B4-BE49-F238E27FC236}">
                <a16:creationId xmlns:a16="http://schemas.microsoft.com/office/drawing/2014/main" id="{2258B763-AE34-4F0E-A09F-2703B12FA401}"/>
              </a:ext>
            </a:extLst>
          </p:cNvPr>
          <p:cNvSpPr txBox="1"/>
          <p:nvPr/>
        </p:nvSpPr>
        <p:spPr>
          <a:xfrm>
            <a:off x="852949" y="1247650"/>
            <a:ext cx="6005051" cy="5355312"/>
          </a:xfrm>
          <a:prstGeom prst="rect">
            <a:avLst/>
          </a:prstGeom>
          <a:noFill/>
        </p:spPr>
        <p:txBody>
          <a:bodyPr wrap="square" rtlCol="0">
            <a:spAutoFit/>
          </a:bodyPr>
          <a:lstStyle/>
          <a:p>
            <a:r>
              <a:rPr lang="zh-CN" altLang="en-US" b="1" dirty="0"/>
              <a:t>目标</a:t>
            </a:r>
            <a:r>
              <a:rPr lang="zh-CN" altLang="en-US" dirty="0"/>
              <a:t>：评估了在线解码器中</a:t>
            </a:r>
            <a:r>
              <a:rPr lang="en-US" altLang="zh-CN" dirty="0"/>
              <a:t>DNN</a:t>
            </a:r>
            <a:r>
              <a:rPr lang="zh-CN" altLang="en-US" dirty="0"/>
              <a:t>的能力。</a:t>
            </a:r>
          </a:p>
          <a:p>
            <a:r>
              <a:rPr lang="zh-CN" altLang="en-US" b="1" dirty="0"/>
              <a:t>方法</a:t>
            </a:r>
            <a:r>
              <a:rPr lang="zh-CN" altLang="en-US" dirty="0"/>
              <a:t>：</a:t>
            </a:r>
          </a:p>
          <a:p>
            <a:pPr marL="285750" indent="-285750">
              <a:buFont typeface="Arial" panose="020B0604020202020204" pitchFamily="34" charset="0"/>
              <a:buChar char="•"/>
            </a:pPr>
            <a:r>
              <a:rPr lang="zh-CN" altLang="en-US" dirty="0"/>
              <a:t>比较不同神经网络架构（特别是</a:t>
            </a:r>
            <a:r>
              <a:rPr lang="en-US" altLang="zh-CN" dirty="0"/>
              <a:t>LSTM</a:t>
            </a:r>
            <a:r>
              <a:rPr lang="zh-CN" altLang="en-US" dirty="0"/>
              <a:t>和其他神经网络）在实时解码非人类灵长类动物手指运动方面的性能。</a:t>
            </a:r>
          </a:p>
          <a:p>
            <a:pPr marL="285750" indent="-285750">
              <a:buFont typeface="Arial" panose="020B0604020202020204" pitchFamily="34" charset="0"/>
              <a:buChar char="•"/>
            </a:pPr>
            <a:r>
              <a:rPr lang="zh-CN" altLang="en-US" dirty="0"/>
              <a:t>评估</a:t>
            </a:r>
            <a:r>
              <a:rPr lang="en-US" altLang="zh-CN" dirty="0"/>
              <a:t>RNNs</a:t>
            </a:r>
            <a:r>
              <a:rPr lang="zh-CN" altLang="en-US" dirty="0"/>
              <a:t>在记忆化学习中的能力，以及它们在简化任务中的性能。</a:t>
            </a:r>
          </a:p>
          <a:p>
            <a:pPr marL="285750" indent="-285750">
              <a:buFont typeface="Arial" panose="020B0604020202020204" pitchFamily="34" charset="0"/>
              <a:buChar char="•"/>
            </a:pPr>
            <a:r>
              <a:rPr lang="zh-CN" altLang="en-US" dirty="0"/>
              <a:t>探索减少目标数量和允许记忆化学习对提高特定自由度（</a:t>
            </a:r>
            <a:r>
              <a:rPr lang="en-US" altLang="zh-CN" dirty="0" err="1"/>
              <a:t>DoFs</a:t>
            </a:r>
            <a:r>
              <a:rPr lang="zh-CN" altLang="en-US" dirty="0"/>
              <a:t>）性能的影响。</a:t>
            </a:r>
          </a:p>
          <a:p>
            <a:r>
              <a:rPr lang="zh-CN" altLang="en-US" b="1" dirty="0"/>
              <a:t>实验</a:t>
            </a:r>
            <a:r>
              <a:rPr lang="zh-CN" altLang="en-US" dirty="0"/>
              <a:t>：</a:t>
            </a:r>
          </a:p>
          <a:p>
            <a:r>
              <a:rPr lang="zh-CN" altLang="en-US" dirty="0"/>
              <a:t>在两只雄性恒河猴上进行实验，植入微电极阵列并记录神经信号。使用多种性能指标评估离线和在线性能。测试和比较不同解码器架构，并优化训练数据集和解码器参数。</a:t>
            </a:r>
          </a:p>
          <a:p>
            <a:r>
              <a:rPr lang="zh-CN" altLang="en-US" b="1" dirty="0"/>
              <a:t>结果</a:t>
            </a:r>
            <a:r>
              <a:rPr lang="zh-CN" altLang="en-US" dirty="0"/>
              <a:t>：</a:t>
            </a:r>
          </a:p>
          <a:p>
            <a:r>
              <a:rPr lang="en-US" altLang="zh-CN" dirty="0"/>
              <a:t>LSTM</a:t>
            </a:r>
            <a:r>
              <a:rPr lang="zh-CN" altLang="en-US" dirty="0"/>
              <a:t>在离线和在线设置中表现出较高的性能。</a:t>
            </a:r>
          </a:p>
          <a:p>
            <a:r>
              <a:rPr lang="zh-CN" altLang="en-US" dirty="0"/>
              <a:t>在简化任务中，允许记忆化学习的</a:t>
            </a:r>
            <a:r>
              <a:rPr lang="en-US" altLang="zh-CN" dirty="0"/>
              <a:t>RNNs</a:t>
            </a:r>
            <a:r>
              <a:rPr lang="zh-CN" altLang="en-US" dirty="0"/>
              <a:t>能够达到与健康控制相当的性能。</a:t>
            </a:r>
          </a:p>
          <a:p>
            <a:r>
              <a:rPr lang="zh-CN" altLang="en-US" dirty="0"/>
              <a:t>通过减少目标数量，可以恢复因输入信号差而性能下降的</a:t>
            </a:r>
            <a:r>
              <a:rPr lang="en-US" altLang="zh-CN" dirty="0" err="1"/>
              <a:t>DoFs</a:t>
            </a:r>
            <a:r>
              <a:rPr lang="zh-CN" altLang="en-US" dirty="0"/>
              <a:t>的功能。</a:t>
            </a:r>
          </a:p>
          <a:p>
            <a:r>
              <a:rPr lang="zh-CN" altLang="en-US" dirty="0"/>
              <a:t>记忆化</a:t>
            </a:r>
            <a:r>
              <a:rPr lang="en-US" altLang="zh-CN" dirty="0"/>
              <a:t>RNNs</a:t>
            </a:r>
            <a:r>
              <a:rPr lang="zh-CN" altLang="en-US" dirty="0"/>
              <a:t>在一定程度上能够泛化到其他任务。</a:t>
            </a:r>
          </a:p>
        </p:txBody>
      </p:sp>
      <p:pic>
        <p:nvPicPr>
          <p:cNvPr id="3" name="图片 2">
            <a:extLst>
              <a:ext uri="{FF2B5EF4-FFF2-40B4-BE49-F238E27FC236}">
                <a16:creationId xmlns:a16="http://schemas.microsoft.com/office/drawing/2014/main" id="{DB796236-5DBF-49CB-8DB7-68A7800A8708}"/>
              </a:ext>
            </a:extLst>
          </p:cNvPr>
          <p:cNvPicPr>
            <a:picLocks noChangeAspect="1"/>
          </p:cNvPicPr>
          <p:nvPr/>
        </p:nvPicPr>
        <p:blipFill>
          <a:blip r:embed="rId4"/>
          <a:stretch>
            <a:fillRect/>
          </a:stretch>
        </p:blipFill>
        <p:spPr>
          <a:xfrm>
            <a:off x="7838218" y="3740287"/>
            <a:ext cx="4020526" cy="2319728"/>
          </a:xfrm>
          <a:prstGeom prst="rect">
            <a:avLst/>
          </a:prstGeom>
        </p:spPr>
      </p:pic>
    </p:spTree>
    <p:extLst>
      <p:ext uri="{BB962C8B-B14F-4D97-AF65-F5344CB8AC3E}">
        <p14:creationId xmlns:p14="http://schemas.microsoft.com/office/powerpoint/2010/main" val="794486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NERDS LAB</a:t>
            </a:r>
            <a:endParaRPr kumimoji="1" lang="zh-CN" altLang="en-US" dirty="0"/>
          </a:p>
        </p:txBody>
      </p:sp>
      <p:pic>
        <p:nvPicPr>
          <p:cNvPr id="2" name="图片 1">
            <a:extLst>
              <a:ext uri="{FF2B5EF4-FFF2-40B4-BE49-F238E27FC236}">
                <a16:creationId xmlns:a16="http://schemas.microsoft.com/office/drawing/2014/main" id="{C9BE1DC0-8082-4C66-AABE-E03ADEF7FBC0}"/>
              </a:ext>
            </a:extLst>
          </p:cNvPr>
          <p:cNvPicPr>
            <a:picLocks noChangeAspect="1"/>
          </p:cNvPicPr>
          <p:nvPr/>
        </p:nvPicPr>
        <p:blipFill>
          <a:blip r:embed="rId3"/>
          <a:stretch>
            <a:fillRect/>
          </a:stretch>
        </p:blipFill>
        <p:spPr>
          <a:xfrm>
            <a:off x="1267485" y="1248496"/>
            <a:ext cx="9111136" cy="4361007"/>
          </a:xfrm>
          <a:prstGeom prst="rect">
            <a:avLst/>
          </a:prstGeom>
        </p:spPr>
      </p:pic>
      <p:sp>
        <p:nvSpPr>
          <p:cNvPr id="3" name="矩形 2">
            <a:extLst>
              <a:ext uri="{FF2B5EF4-FFF2-40B4-BE49-F238E27FC236}">
                <a16:creationId xmlns:a16="http://schemas.microsoft.com/office/drawing/2014/main" id="{9C85EFE3-B198-45CA-9297-BA6E07535EB3}"/>
              </a:ext>
            </a:extLst>
          </p:cNvPr>
          <p:cNvSpPr/>
          <p:nvPr/>
        </p:nvSpPr>
        <p:spPr>
          <a:xfrm>
            <a:off x="1587625" y="5805737"/>
            <a:ext cx="3809056" cy="369332"/>
          </a:xfrm>
          <a:prstGeom prst="rect">
            <a:avLst/>
          </a:prstGeom>
        </p:spPr>
        <p:txBody>
          <a:bodyPr wrap="none">
            <a:spAutoFit/>
          </a:bodyPr>
          <a:lstStyle/>
          <a:p>
            <a:r>
              <a:rPr lang="zh-CN" altLang="en-US" dirty="0"/>
              <a:t>https://dyerlab.gatech.edu/research/</a:t>
            </a:r>
          </a:p>
        </p:txBody>
      </p:sp>
    </p:spTree>
    <p:extLst>
      <p:ext uri="{BB962C8B-B14F-4D97-AF65-F5344CB8AC3E}">
        <p14:creationId xmlns:p14="http://schemas.microsoft.com/office/powerpoint/2010/main" val="20462574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E3DBBF1-3A76-4E90-996C-777F76C5C73E}"/>
              </a:ext>
            </a:extLst>
          </p:cNvPr>
          <p:cNvPicPr>
            <a:picLocks noChangeAspect="1"/>
          </p:cNvPicPr>
          <p:nvPr/>
        </p:nvPicPr>
        <p:blipFill>
          <a:blip r:embed="rId3"/>
          <a:stretch>
            <a:fillRect/>
          </a:stretch>
        </p:blipFill>
        <p:spPr>
          <a:xfrm>
            <a:off x="4876226" y="1197537"/>
            <a:ext cx="7123218" cy="5173766"/>
          </a:xfrm>
          <a:prstGeom prst="rect">
            <a:avLst/>
          </a:prstGeom>
        </p:spPr>
      </p:pic>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NERDS LAB</a:t>
            </a:r>
            <a:endParaRPr kumimoji="1" lang="zh-CN" altLang="en-US" dirty="0"/>
          </a:p>
        </p:txBody>
      </p:sp>
      <p:sp>
        <p:nvSpPr>
          <p:cNvPr id="3" name="矩形 2">
            <a:extLst>
              <a:ext uri="{FF2B5EF4-FFF2-40B4-BE49-F238E27FC236}">
                <a16:creationId xmlns:a16="http://schemas.microsoft.com/office/drawing/2014/main" id="{9C85EFE3-B198-45CA-9297-BA6E07535EB3}"/>
              </a:ext>
            </a:extLst>
          </p:cNvPr>
          <p:cNvSpPr/>
          <p:nvPr/>
        </p:nvSpPr>
        <p:spPr>
          <a:xfrm>
            <a:off x="1343182" y="6416438"/>
            <a:ext cx="3809056" cy="369332"/>
          </a:xfrm>
          <a:prstGeom prst="rect">
            <a:avLst/>
          </a:prstGeom>
        </p:spPr>
        <p:txBody>
          <a:bodyPr wrap="none">
            <a:spAutoFit/>
          </a:bodyPr>
          <a:lstStyle/>
          <a:p>
            <a:r>
              <a:rPr lang="zh-CN" altLang="en-US" dirty="0"/>
              <a:t>https://dyerlab.gatech.edu/research/</a:t>
            </a:r>
          </a:p>
        </p:txBody>
      </p:sp>
      <p:sp>
        <p:nvSpPr>
          <p:cNvPr id="5" name="文本框 4">
            <a:extLst>
              <a:ext uri="{FF2B5EF4-FFF2-40B4-BE49-F238E27FC236}">
                <a16:creationId xmlns:a16="http://schemas.microsoft.com/office/drawing/2014/main" id="{B9FCDC54-5E90-4E08-B3C8-6A5F0B180A06}"/>
              </a:ext>
            </a:extLst>
          </p:cNvPr>
          <p:cNvSpPr txBox="1"/>
          <p:nvPr/>
        </p:nvSpPr>
        <p:spPr>
          <a:xfrm>
            <a:off x="1054481" y="1725922"/>
            <a:ext cx="3698845" cy="3970318"/>
          </a:xfrm>
          <a:prstGeom prst="rect">
            <a:avLst/>
          </a:prstGeom>
          <a:noFill/>
        </p:spPr>
        <p:txBody>
          <a:bodyPr wrap="square" rtlCol="0">
            <a:spAutoFit/>
          </a:bodyPr>
          <a:lstStyle/>
          <a:p>
            <a:r>
              <a:rPr lang="zh-CN" altLang="en-US" b="1" dirty="0"/>
              <a:t>主要方向</a:t>
            </a:r>
            <a:endParaRPr lang="en-US" altLang="zh-CN" b="1" dirty="0"/>
          </a:p>
          <a:p>
            <a:r>
              <a:rPr lang="en-US" altLang="zh-CN" b="1" dirty="0"/>
              <a:t>Machine Learning </a:t>
            </a:r>
            <a:r>
              <a:rPr lang="en-US" altLang="zh-CN" dirty="0"/>
              <a:t>– Representation learning, Learning on graphs, Domain adaptation and transfer, Time-series and sequence modeling</a:t>
            </a:r>
          </a:p>
          <a:p>
            <a:r>
              <a:rPr lang="en-US" altLang="zh-CN" b="1" dirty="0"/>
              <a:t>Neuroscience</a:t>
            </a:r>
            <a:r>
              <a:rPr lang="en-US" altLang="zh-CN" dirty="0"/>
              <a:t> – Modeling neural computation and complex behavior, Neural alignment, Tools for understanding cell types and connections</a:t>
            </a:r>
          </a:p>
          <a:p>
            <a:r>
              <a:rPr lang="en-US" altLang="zh-CN" b="1" dirty="0" err="1"/>
              <a:t>NeuroAI</a:t>
            </a:r>
            <a:r>
              <a:rPr lang="en-US" altLang="zh-CN" dirty="0"/>
              <a:t> – New AI tools for brain decoding, Building neuro-inspired AI systems</a:t>
            </a:r>
          </a:p>
        </p:txBody>
      </p:sp>
      <p:sp>
        <p:nvSpPr>
          <p:cNvPr id="7" name="矩形 6">
            <a:extLst>
              <a:ext uri="{FF2B5EF4-FFF2-40B4-BE49-F238E27FC236}">
                <a16:creationId xmlns:a16="http://schemas.microsoft.com/office/drawing/2014/main" id="{D526C8A0-48C9-4DE9-B548-99300B4907F5}"/>
              </a:ext>
            </a:extLst>
          </p:cNvPr>
          <p:cNvSpPr/>
          <p:nvPr/>
        </p:nvSpPr>
        <p:spPr>
          <a:xfrm>
            <a:off x="971991" y="1284326"/>
            <a:ext cx="2961067" cy="369332"/>
          </a:xfrm>
          <a:prstGeom prst="rect">
            <a:avLst/>
          </a:prstGeom>
        </p:spPr>
        <p:txBody>
          <a:bodyPr wrap="none">
            <a:spAutoFit/>
          </a:bodyPr>
          <a:lstStyle/>
          <a:p>
            <a:r>
              <a:rPr lang="en-US" altLang="zh-CN" dirty="0"/>
              <a:t>23</a:t>
            </a:r>
            <a:r>
              <a:rPr lang="zh-CN" altLang="en-US" dirty="0"/>
              <a:t>年</a:t>
            </a:r>
            <a:r>
              <a:rPr lang="en-US" altLang="zh-CN" dirty="0"/>
              <a:t>2</a:t>
            </a:r>
            <a:r>
              <a:rPr lang="zh-CN" altLang="en-US" dirty="0"/>
              <a:t>篇</a:t>
            </a:r>
            <a:r>
              <a:rPr lang="en-US" altLang="zh-CN" dirty="0" err="1"/>
              <a:t>NeurIPS</a:t>
            </a:r>
            <a:r>
              <a:rPr lang="zh-CN" altLang="en-US" dirty="0"/>
              <a:t>， </a:t>
            </a:r>
            <a:r>
              <a:rPr lang="en-US" altLang="zh-CN" dirty="0"/>
              <a:t>2</a:t>
            </a:r>
            <a:r>
              <a:rPr lang="zh-CN" altLang="en-US" dirty="0"/>
              <a:t>篇</a:t>
            </a:r>
            <a:r>
              <a:rPr lang="en-US" altLang="zh-CN" dirty="0"/>
              <a:t>ICML</a:t>
            </a:r>
          </a:p>
        </p:txBody>
      </p:sp>
    </p:spTree>
    <p:extLst>
      <p:ext uri="{BB962C8B-B14F-4D97-AF65-F5344CB8AC3E}">
        <p14:creationId xmlns:p14="http://schemas.microsoft.com/office/powerpoint/2010/main" val="3634046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NERDS LAB</a:t>
            </a:r>
            <a:endParaRPr kumimoji="1" lang="zh-CN" altLang="en-US" dirty="0"/>
          </a:p>
        </p:txBody>
      </p:sp>
      <p:sp>
        <p:nvSpPr>
          <p:cNvPr id="3" name="矩形 2">
            <a:extLst>
              <a:ext uri="{FF2B5EF4-FFF2-40B4-BE49-F238E27FC236}">
                <a16:creationId xmlns:a16="http://schemas.microsoft.com/office/drawing/2014/main" id="{9C85EFE3-B198-45CA-9297-BA6E07535EB3}"/>
              </a:ext>
            </a:extLst>
          </p:cNvPr>
          <p:cNvSpPr/>
          <p:nvPr/>
        </p:nvSpPr>
        <p:spPr>
          <a:xfrm>
            <a:off x="1343182" y="6416438"/>
            <a:ext cx="3809056" cy="369332"/>
          </a:xfrm>
          <a:prstGeom prst="rect">
            <a:avLst/>
          </a:prstGeom>
        </p:spPr>
        <p:txBody>
          <a:bodyPr wrap="none">
            <a:spAutoFit/>
          </a:bodyPr>
          <a:lstStyle/>
          <a:p>
            <a:r>
              <a:rPr lang="zh-CN" altLang="en-US" dirty="0"/>
              <a:t>https://dyerlab.gatech.edu/research/</a:t>
            </a:r>
          </a:p>
        </p:txBody>
      </p:sp>
      <p:sp>
        <p:nvSpPr>
          <p:cNvPr id="5" name="文本框 4">
            <a:extLst>
              <a:ext uri="{FF2B5EF4-FFF2-40B4-BE49-F238E27FC236}">
                <a16:creationId xmlns:a16="http://schemas.microsoft.com/office/drawing/2014/main" id="{B9FCDC54-5E90-4E08-B3C8-6A5F0B180A06}"/>
              </a:ext>
            </a:extLst>
          </p:cNvPr>
          <p:cNvSpPr txBox="1"/>
          <p:nvPr/>
        </p:nvSpPr>
        <p:spPr>
          <a:xfrm>
            <a:off x="2134132" y="1284326"/>
            <a:ext cx="9508139" cy="923330"/>
          </a:xfrm>
          <a:prstGeom prst="rect">
            <a:avLst/>
          </a:prstGeom>
          <a:noFill/>
        </p:spPr>
        <p:txBody>
          <a:bodyPr wrap="square" rtlCol="0">
            <a:spAutoFit/>
          </a:bodyPr>
          <a:lstStyle/>
          <a:p>
            <a:r>
              <a:rPr lang="en-US" altLang="zh-CN" dirty="0"/>
              <a:t>M. </a:t>
            </a:r>
            <a:r>
              <a:rPr lang="en-US" altLang="zh-CN" dirty="0" err="1"/>
              <a:t>Azabou</a:t>
            </a:r>
            <a:r>
              <a:rPr lang="en-US" altLang="zh-CN" dirty="0"/>
              <a:t>, M. Mendelson, N. </a:t>
            </a:r>
            <a:r>
              <a:rPr lang="en-US" altLang="zh-CN" dirty="0" err="1"/>
              <a:t>Ahad</a:t>
            </a:r>
            <a:r>
              <a:rPr lang="en-US" altLang="zh-CN" dirty="0"/>
              <a:t>, M. Sorokin, S. </a:t>
            </a:r>
            <a:r>
              <a:rPr lang="en-US" altLang="zh-CN" dirty="0" err="1"/>
              <a:t>Thakoor</a:t>
            </a:r>
            <a:r>
              <a:rPr lang="en-US" altLang="zh-CN" dirty="0"/>
              <a:t>, C. </a:t>
            </a:r>
            <a:r>
              <a:rPr lang="en-US" altLang="zh-CN" dirty="0" err="1"/>
              <a:t>Urzay</a:t>
            </a:r>
            <a:r>
              <a:rPr lang="en-US" altLang="zh-CN" dirty="0"/>
              <a:t>, E.L. Dyer: </a:t>
            </a:r>
            <a:r>
              <a:rPr lang="en-US" altLang="zh-CN" b="1" dirty="0"/>
              <a:t>Relax, it doesn’t matter how you get there: A new self-supervised approach for multi-timescale behavior analysis</a:t>
            </a:r>
            <a:r>
              <a:rPr lang="en-US" altLang="zh-CN" dirty="0"/>
              <a:t>, </a:t>
            </a:r>
            <a:r>
              <a:rPr lang="en-US" altLang="zh-CN" dirty="0" err="1"/>
              <a:t>NeurIPS</a:t>
            </a:r>
            <a:r>
              <a:rPr lang="en-US" altLang="zh-CN" dirty="0"/>
              <a:t> 2023, </a:t>
            </a:r>
            <a:r>
              <a:rPr lang="en-US" altLang="zh-CN" b="1" dirty="0"/>
              <a:t>Spotlight</a:t>
            </a:r>
            <a:r>
              <a:rPr lang="en-US" altLang="zh-CN" dirty="0"/>
              <a:t>, (3% acceptance) (Web)</a:t>
            </a:r>
          </a:p>
        </p:txBody>
      </p:sp>
      <p:sp>
        <p:nvSpPr>
          <p:cNvPr id="7" name="矩形 6">
            <a:extLst>
              <a:ext uri="{FF2B5EF4-FFF2-40B4-BE49-F238E27FC236}">
                <a16:creationId xmlns:a16="http://schemas.microsoft.com/office/drawing/2014/main" id="{D526C8A0-48C9-4DE9-B548-99300B4907F5}"/>
              </a:ext>
            </a:extLst>
          </p:cNvPr>
          <p:cNvSpPr/>
          <p:nvPr/>
        </p:nvSpPr>
        <p:spPr>
          <a:xfrm>
            <a:off x="971991" y="1284326"/>
            <a:ext cx="1107996" cy="369332"/>
          </a:xfrm>
          <a:prstGeom prst="rect">
            <a:avLst/>
          </a:prstGeom>
        </p:spPr>
        <p:txBody>
          <a:bodyPr wrap="none">
            <a:spAutoFit/>
          </a:bodyPr>
          <a:lstStyle/>
          <a:p>
            <a:r>
              <a:rPr lang="zh-CN" altLang="en-US" dirty="0"/>
              <a:t>相关文章</a:t>
            </a:r>
            <a:endParaRPr lang="en-US" altLang="zh-CN" dirty="0"/>
          </a:p>
        </p:txBody>
      </p:sp>
      <p:pic>
        <p:nvPicPr>
          <p:cNvPr id="2" name="图片 1">
            <a:extLst>
              <a:ext uri="{FF2B5EF4-FFF2-40B4-BE49-F238E27FC236}">
                <a16:creationId xmlns:a16="http://schemas.microsoft.com/office/drawing/2014/main" id="{4EBA0A60-41E0-4121-B530-90C8E1E305C1}"/>
              </a:ext>
            </a:extLst>
          </p:cNvPr>
          <p:cNvPicPr>
            <a:picLocks noChangeAspect="1"/>
          </p:cNvPicPr>
          <p:nvPr/>
        </p:nvPicPr>
        <p:blipFill>
          <a:blip r:embed="rId3"/>
          <a:stretch>
            <a:fillRect/>
          </a:stretch>
        </p:blipFill>
        <p:spPr>
          <a:xfrm>
            <a:off x="2921799" y="2489702"/>
            <a:ext cx="8204294" cy="3298209"/>
          </a:xfrm>
          <a:prstGeom prst="rect">
            <a:avLst/>
          </a:prstGeom>
        </p:spPr>
      </p:pic>
    </p:spTree>
    <p:extLst>
      <p:ext uri="{BB962C8B-B14F-4D97-AF65-F5344CB8AC3E}">
        <p14:creationId xmlns:p14="http://schemas.microsoft.com/office/powerpoint/2010/main" val="2340771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zh-CN" altLang="en-US" dirty="0"/>
              <a:t>会议趋势</a:t>
            </a:r>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3" name="文本框 2">
            <a:extLst>
              <a:ext uri="{FF2B5EF4-FFF2-40B4-BE49-F238E27FC236}">
                <a16:creationId xmlns:a16="http://schemas.microsoft.com/office/drawing/2014/main" id="{5A61FCD4-01D8-4AB7-A4BF-9A9BE4D860AA}"/>
              </a:ext>
            </a:extLst>
          </p:cNvPr>
          <p:cNvSpPr txBox="1"/>
          <p:nvPr/>
        </p:nvSpPr>
        <p:spPr>
          <a:xfrm>
            <a:off x="1056640" y="1451375"/>
            <a:ext cx="10454640" cy="646331"/>
          </a:xfrm>
          <a:prstGeom prst="rect">
            <a:avLst/>
          </a:prstGeom>
          <a:noFill/>
        </p:spPr>
        <p:txBody>
          <a:bodyPr wrap="square" rtlCol="0">
            <a:spAutoFit/>
          </a:bodyPr>
          <a:lstStyle/>
          <a:p>
            <a:r>
              <a:rPr lang="en-US" altLang="zh-CN" b="1" dirty="0" err="1">
                <a:latin typeface="KaiTi" panose="02010609060101010101" pitchFamily="49" charset="-122"/>
                <a:ea typeface="KaiTi" panose="02010609060101010101" pitchFamily="49" charset="-122"/>
              </a:rPr>
              <a:t>NeurIPS</a:t>
            </a:r>
            <a:r>
              <a:rPr lang="en-US" altLang="zh-CN" b="1" dirty="0">
                <a:latin typeface="KaiTi" panose="02010609060101010101" pitchFamily="49" charset="-122"/>
                <a:ea typeface="KaiTi" panose="02010609060101010101" pitchFamily="49" charset="-122"/>
              </a:rPr>
              <a:t> 2023</a:t>
            </a:r>
            <a:r>
              <a:rPr lang="zh-CN" altLang="en-US" b="1" dirty="0">
                <a:latin typeface="KaiTi" panose="02010609060101010101" pitchFamily="49" charset="-122"/>
                <a:ea typeface="KaiTi" panose="02010609060101010101" pitchFamily="49" charset="-122"/>
              </a:rPr>
              <a:t>论文投稿创下历史新高，今年共有</a:t>
            </a:r>
            <a:r>
              <a:rPr lang="en-US" altLang="zh-CN" b="1" dirty="0">
                <a:latin typeface="KaiTi" panose="02010609060101010101" pitchFamily="49" charset="-122"/>
                <a:ea typeface="KaiTi" panose="02010609060101010101" pitchFamily="49" charset="-122"/>
              </a:rPr>
              <a:t>12345</a:t>
            </a:r>
            <a:r>
              <a:rPr lang="zh-CN" altLang="en-US" b="1" dirty="0">
                <a:latin typeface="KaiTi" panose="02010609060101010101" pitchFamily="49" charset="-122"/>
                <a:ea typeface="KaiTi" panose="02010609060101010101" pitchFamily="49" charset="-122"/>
              </a:rPr>
              <a:t>篇投稿，接受率为</a:t>
            </a:r>
            <a:r>
              <a:rPr lang="en-US" altLang="zh-CN" b="1" dirty="0">
                <a:latin typeface="KaiTi" panose="02010609060101010101" pitchFamily="49" charset="-122"/>
                <a:ea typeface="KaiTi" panose="02010609060101010101" pitchFamily="49" charset="-122"/>
              </a:rPr>
              <a:t>26.07%</a:t>
            </a:r>
            <a:r>
              <a:rPr lang="zh-CN" altLang="en-US" b="1" dirty="0">
                <a:latin typeface="KaiTi" panose="02010609060101010101" pitchFamily="49" charset="-122"/>
                <a:ea typeface="KaiTi" panose="02010609060101010101" pitchFamily="49" charset="-122"/>
              </a:rPr>
              <a:t>，官网显示一共有</a:t>
            </a:r>
            <a:r>
              <a:rPr lang="en-US" altLang="zh-CN" b="1" dirty="0">
                <a:latin typeface="KaiTi" panose="02010609060101010101" pitchFamily="49" charset="-122"/>
                <a:ea typeface="KaiTi" panose="02010609060101010101" pitchFamily="49" charset="-122"/>
              </a:rPr>
              <a:t>3564</a:t>
            </a:r>
            <a:r>
              <a:rPr lang="zh-CN" altLang="en-US" b="1" dirty="0">
                <a:latin typeface="KaiTi" panose="02010609060101010101" pitchFamily="49" charset="-122"/>
                <a:ea typeface="KaiTi" panose="02010609060101010101" pitchFamily="49" charset="-122"/>
              </a:rPr>
              <a:t>篇论文。相较于</a:t>
            </a:r>
            <a:r>
              <a:rPr lang="en-US" altLang="zh-CN" b="1" dirty="0">
                <a:latin typeface="KaiTi" panose="02010609060101010101" pitchFamily="49" charset="-122"/>
                <a:ea typeface="KaiTi" panose="02010609060101010101" pitchFamily="49" charset="-122"/>
              </a:rPr>
              <a:t>2022</a:t>
            </a:r>
            <a:r>
              <a:rPr lang="zh-CN" altLang="en-US" b="1" dirty="0">
                <a:latin typeface="KaiTi" panose="02010609060101010101" pitchFamily="49" charset="-122"/>
                <a:ea typeface="KaiTi" panose="02010609060101010101" pitchFamily="49" charset="-122"/>
              </a:rPr>
              <a:t>年（</a:t>
            </a:r>
            <a:r>
              <a:rPr lang="en-US" altLang="zh-CN" b="1" dirty="0">
                <a:latin typeface="KaiTi" panose="02010609060101010101" pitchFamily="49" charset="-122"/>
                <a:ea typeface="KaiTi" panose="02010609060101010101" pitchFamily="49" charset="-122"/>
              </a:rPr>
              <a:t>25.6</a:t>
            </a:r>
            <a:r>
              <a:rPr lang="zh-CN" altLang="en-US" b="1" dirty="0">
                <a:latin typeface="KaiTi" panose="02010609060101010101" pitchFamily="49" charset="-122"/>
                <a:ea typeface="KaiTi" panose="02010609060101010101" pitchFamily="49" charset="-122"/>
              </a:rPr>
              <a:t>％）。</a:t>
            </a:r>
          </a:p>
        </p:txBody>
      </p:sp>
      <p:pic>
        <p:nvPicPr>
          <p:cNvPr id="2" name="图片 1">
            <a:extLst>
              <a:ext uri="{FF2B5EF4-FFF2-40B4-BE49-F238E27FC236}">
                <a16:creationId xmlns:a16="http://schemas.microsoft.com/office/drawing/2014/main" id="{14C675BA-BDA9-4799-955F-BD1E4D94EFD1}"/>
              </a:ext>
            </a:extLst>
          </p:cNvPr>
          <p:cNvPicPr>
            <a:picLocks noChangeAspect="1"/>
          </p:cNvPicPr>
          <p:nvPr/>
        </p:nvPicPr>
        <p:blipFill>
          <a:blip r:embed="rId3"/>
          <a:stretch>
            <a:fillRect/>
          </a:stretch>
        </p:blipFill>
        <p:spPr>
          <a:xfrm>
            <a:off x="1016000" y="2387321"/>
            <a:ext cx="10535920" cy="3750302"/>
          </a:xfrm>
          <a:prstGeom prst="rect">
            <a:avLst/>
          </a:prstGeom>
        </p:spPr>
      </p:pic>
    </p:spTree>
    <p:extLst>
      <p:ext uri="{BB962C8B-B14F-4D97-AF65-F5344CB8AC3E}">
        <p14:creationId xmlns:p14="http://schemas.microsoft.com/office/powerpoint/2010/main" val="11764136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293074"/>
            <a:ext cx="8983029" cy="823551"/>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lang="zh-CN" altLang="en-US" dirty="0">
                <a:highlight>
                  <a:srgbClr val="CE9A28"/>
                </a:highlight>
              </a:rPr>
              <a:t>一个统一，可扩展的神经群体解码框架</a:t>
            </a:r>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pic>
        <p:nvPicPr>
          <p:cNvPr id="3" name="图片 2">
            <a:extLst>
              <a:ext uri="{FF2B5EF4-FFF2-40B4-BE49-F238E27FC236}">
                <a16:creationId xmlns:a16="http://schemas.microsoft.com/office/drawing/2014/main" id="{66134F1A-7DFE-4B48-9FB9-3113AE140710}"/>
              </a:ext>
            </a:extLst>
          </p:cNvPr>
          <p:cNvPicPr>
            <a:picLocks noChangeAspect="1"/>
          </p:cNvPicPr>
          <p:nvPr/>
        </p:nvPicPr>
        <p:blipFill>
          <a:blip r:embed="rId3"/>
          <a:stretch>
            <a:fillRect/>
          </a:stretch>
        </p:blipFill>
        <p:spPr>
          <a:xfrm>
            <a:off x="1365307" y="1936264"/>
            <a:ext cx="9960301" cy="3660534"/>
          </a:xfrm>
          <a:prstGeom prst="rect">
            <a:avLst/>
          </a:prstGeom>
        </p:spPr>
      </p:pic>
    </p:spTree>
    <p:extLst>
      <p:ext uri="{BB962C8B-B14F-4D97-AF65-F5344CB8AC3E}">
        <p14:creationId xmlns:p14="http://schemas.microsoft.com/office/powerpoint/2010/main" val="39171303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Abstract</a:t>
            </a:r>
            <a:endParaRPr kumimoji="1" lang="zh-CN" altLang="en-US"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7" y="1221957"/>
            <a:ext cx="11048663" cy="4968777"/>
          </a:xfrm>
          <a:prstGeom prst="rect">
            <a:avLst/>
          </a:prstGeom>
        </p:spPr>
        <p:txBody>
          <a:bodyPr vert="horz" lIns="135005" tIns="67502" rIns="135005" bIns="67502"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r>
              <a:rPr kumimoji="1" lang="zh-CN" altLang="en-US" b="1" dirty="0">
                <a:latin typeface="Times New Roman" panose="02020603050405020304" pitchFamily="18" charset="0"/>
                <a:cs typeface="Times New Roman" panose="02020603050405020304" pitchFamily="18" charset="0"/>
              </a:rPr>
              <a:t>目标：</a:t>
            </a:r>
            <a:r>
              <a:rPr kumimoji="1" lang="zh-CN" altLang="en-US" dirty="0">
                <a:latin typeface="Times New Roman" panose="02020603050405020304" pitchFamily="18" charset="0"/>
                <a:cs typeface="Times New Roman" panose="02020603050405020304" pitchFamily="18" charset="0"/>
              </a:rPr>
              <a:t>深度学习的优势得益于模型和数据集的大规模， 然而由与不同神经记录的神经元以及被试以及范式都有不同，将多个神经记录集合到一个统一的框架中非常困难</a:t>
            </a:r>
            <a:r>
              <a:rPr lang="zh-CN" altLang="en-US" dirty="0"/>
              <a:t>。</a:t>
            </a:r>
            <a:endParaRPr lang="en-US" altLang="zh-CN" sz="1700" dirty="0"/>
          </a:p>
          <a:p>
            <a:pPr marL="457200" lvl="1" indent="0">
              <a:lnSpc>
                <a:spcPct val="150000"/>
              </a:lnSpc>
              <a:buNone/>
            </a:pPr>
            <a:r>
              <a:rPr kumimoji="1" lang="zh-CN" altLang="en-US" b="1" dirty="0">
                <a:latin typeface="Times New Roman" panose="02020603050405020304" pitchFamily="18" charset="0"/>
                <a:cs typeface="Times New Roman" panose="02020603050405020304" pitchFamily="18" charset="0"/>
              </a:rPr>
              <a:t>方法：</a:t>
            </a:r>
            <a:r>
              <a:rPr kumimoji="1" lang="zh-CN" altLang="en-US" dirty="0">
                <a:latin typeface="Times New Roman" panose="02020603050405020304" pitchFamily="18" charset="0"/>
                <a:cs typeface="Times New Roman" panose="02020603050405020304" pitchFamily="18" charset="0"/>
              </a:rPr>
              <a:t>提出了一个可以将大规模的神经记录统一的训练框架。</a:t>
            </a:r>
            <a:endParaRPr kumimoji="1" lang="en-US" altLang="zh-CN" dirty="0">
              <a:latin typeface="Times New Roman" panose="02020603050405020304" pitchFamily="18" charset="0"/>
              <a:cs typeface="Times New Roman" panose="02020603050405020304" pitchFamily="18" charset="0"/>
            </a:endParaRPr>
          </a:p>
          <a:p>
            <a:pPr marL="457200" lvl="1" indent="0">
              <a:lnSpc>
                <a:spcPct val="150000"/>
              </a:lnSpc>
              <a:buNone/>
            </a:pPr>
            <a:r>
              <a:rPr kumimoji="1" lang="zh-CN" altLang="en-US" b="1" dirty="0">
                <a:latin typeface="Times New Roman" panose="02020603050405020304" pitchFamily="18" charset="0"/>
                <a:cs typeface="Times New Roman" panose="02020603050405020304" pitchFamily="18" charset="0"/>
              </a:rPr>
              <a:t>主要贡献：</a:t>
            </a:r>
            <a:endParaRPr kumimoji="1" lang="en-US" altLang="zh-CN" b="1" dirty="0">
              <a:latin typeface="Times New Roman" panose="02020603050405020304" pitchFamily="18" charset="0"/>
              <a:cs typeface="Times New Roman" panose="02020603050405020304" pitchFamily="18" charset="0"/>
            </a:endParaRPr>
          </a:p>
          <a:p>
            <a:pPr lvl="1">
              <a:lnSpc>
                <a:spcPct val="150000"/>
              </a:lnSpc>
            </a:pPr>
            <a:r>
              <a:rPr kumimoji="1" lang="zh-CN" altLang="en-US" dirty="0">
                <a:latin typeface="Times New Roman" panose="02020603050405020304" pitchFamily="18" charset="0"/>
                <a:cs typeface="Times New Roman" panose="02020603050405020304" pitchFamily="18" charset="0"/>
              </a:rPr>
              <a:t>以单个</a:t>
            </a:r>
            <a:r>
              <a:rPr kumimoji="1" lang="en-US" altLang="zh-CN" dirty="0">
                <a:latin typeface="Times New Roman" panose="02020603050405020304" pitchFamily="18" charset="0"/>
                <a:cs typeface="Times New Roman" panose="02020603050405020304" pitchFamily="18" charset="0"/>
              </a:rPr>
              <a:t>spike</a:t>
            </a:r>
            <a:r>
              <a:rPr kumimoji="1" lang="zh-CN" altLang="en-US" dirty="0">
                <a:latin typeface="Times New Roman" panose="02020603050405020304" pitchFamily="18" charset="0"/>
                <a:cs typeface="Times New Roman" panose="02020603050405020304" pitchFamily="18" charset="0"/>
              </a:rPr>
              <a:t>为转为建立</a:t>
            </a:r>
            <a:r>
              <a:rPr kumimoji="1" lang="en-US" altLang="zh-CN" dirty="0">
                <a:latin typeface="Times New Roman" panose="02020603050405020304" pitchFamily="18" charset="0"/>
                <a:cs typeface="Times New Roman" panose="02020603050405020304" pitchFamily="18" charset="0"/>
              </a:rPr>
              <a:t>token</a:t>
            </a:r>
            <a:r>
              <a:rPr kumimoji="1" lang="zh-CN" altLang="en-US" dirty="0">
                <a:latin typeface="Times New Roman" panose="02020603050405020304" pitchFamily="18" charset="0"/>
                <a:cs typeface="Times New Roman" panose="02020603050405020304" pitchFamily="18" charset="0"/>
              </a:rPr>
              <a:t>，从而建立一个包含精细发放时间的</a:t>
            </a:r>
            <a:r>
              <a:rPr kumimoji="1" lang="en-US" altLang="zh-CN" dirty="0">
                <a:latin typeface="Times New Roman" panose="02020603050405020304" pitchFamily="18" charset="0"/>
                <a:cs typeface="Times New Roman" panose="02020603050405020304" pitchFamily="18" charset="0"/>
              </a:rPr>
              <a:t>spike</a:t>
            </a:r>
            <a:r>
              <a:rPr kumimoji="1" lang="zh-CN" altLang="en-US" dirty="0">
                <a:latin typeface="Times New Roman" panose="02020603050405020304" pitchFamily="18" charset="0"/>
                <a:cs typeface="Times New Roman" panose="02020603050405020304" pitchFamily="18" charset="0"/>
              </a:rPr>
              <a:t>表征</a:t>
            </a:r>
            <a:endParaRPr kumimoji="1" lang="en-US" altLang="zh-CN" dirty="0">
              <a:latin typeface="Times New Roman" panose="02020603050405020304" pitchFamily="18" charset="0"/>
              <a:cs typeface="Times New Roman" panose="02020603050405020304" pitchFamily="18" charset="0"/>
            </a:endParaRPr>
          </a:p>
          <a:p>
            <a:pPr lvl="1">
              <a:lnSpc>
                <a:spcPct val="150000"/>
              </a:lnSpc>
            </a:pPr>
            <a:r>
              <a:rPr kumimoji="1" lang="zh-CN" altLang="en-US" dirty="0">
                <a:latin typeface="Times New Roman" panose="02020603050405020304" pitchFamily="18" charset="0"/>
                <a:cs typeface="Times New Roman" panose="02020603050405020304" pitchFamily="18" charset="0"/>
              </a:rPr>
              <a:t>基于</a:t>
            </a:r>
            <a:r>
              <a:rPr kumimoji="1" lang="en-US" altLang="zh-CN" dirty="0">
                <a:latin typeface="Times New Roman" panose="02020603050405020304" pitchFamily="18" charset="0"/>
                <a:cs typeface="Times New Roman" panose="02020603050405020304" pitchFamily="18" charset="0"/>
              </a:rPr>
              <a:t>cross-attention</a:t>
            </a:r>
            <a:r>
              <a:rPr kumimoji="1" lang="zh-CN" altLang="en-US" dirty="0">
                <a:latin typeface="Times New Roman" panose="02020603050405020304" pitchFamily="18" charset="0"/>
                <a:cs typeface="Times New Roman" panose="02020603050405020304" pitchFamily="18" charset="0"/>
              </a:rPr>
              <a:t>以及</a:t>
            </a:r>
            <a:r>
              <a:rPr kumimoji="1" lang="en-US" altLang="zh-CN" dirty="0" err="1">
                <a:latin typeface="Times New Roman" panose="02020603050405020304" pitchFamily="18" charset="0"/>
                <a:cs typeface="Times New Roman" panose="02020603050405020304" pitchFamily="18" charset="0"/>
              </a:rPr>
              <a:t>PerceiverIO</a:t>
            </a:r>
            <a:r>
              <a:rPr kumimoji="1" lang="zh-CN" altLang="en-US" dirty="0">
                <a:latin typeface="Times New Roman" panose="02020603050405020304" pitchFamily="18" charset="0"/>
                <a:cs typeface="Times New Roman" panose="02020603050405020304" pitchFamily="18" charset="0"/>
              </a:rPr>
              <a:t>的</a:t>
            </a:r>
            <a:r>
              <a:rPr kumimoji="1" lang="en-US" altLang="zh-CN" dirty="0">
                <a:latin typeface="Times New Roman" panose="02020603050405020304" pitchFamily="18" charset="0"/>
                <a:cs typeface="Times New Roman" panose="02020603050405020304" pitchFamily="18" charset="0"/>
              </a:rPr>
              <a:t>backbone</a:t>
            </a:r>
            <a:r>
              <a:rPr kumimoji="1" lang="zh-CN" altLang="en-US" dirty="0">
                <a:latin typeface="Times New Roman" panose="02020603050405020304" pitchFamily="18" charset="0"/>
                <a:cs typeface="Times New Roman" panose="02020603050405020304" pitchFamily="18" charset="0"/>
              </a:rPr>
              <a:t>构建表征学习的框架</a:t>
            </a:r>
            <a:endParaRPr kumimoji="1" lang="en-US" altLang="zh-CN" dirty="0">
              <a:latin typeface="Times New Roman" panose="02020603050405020304" pitchFamily="18" charset="0"/>
              <a:cs typeface="Times New Roman" panose="02020603050405020304" pitchFamily="18" charset="0"/>
            </a:endParaRPr>
          </a:p>
          <a:p>
            <a:pPr marL="457200" lvl="1" indent="0">
              <a:lnSpc>
                <a:spcPct val="150000"/>
              </a:lnSpc>
              <a:buNone/>
            </a:pPr>
            <a:r>
              <a:rPr kumimoji="1" lang="zh-CN" altLang="en-US" b="1" dirty="0">
                <a:latin typeface="Times New Roman" panose="02020603050405020304" pitchFamily="18" charset="0"/>
                <a:cs typeface="Times New Roman" panose="02020603050405020304" pitchFamily="18" charset="0"/>
              </a:rPr>
              <a:t>主要结果：</a:t>
            </a:r>
            <a:endParaRPr kumimoji="1" lang="en-US" altLang="zh-CN" b="1" dirty="0">
              <a:latin typeface="Times New Roman" panose="02020603050405020304" pitchFamily="18" charset="0"/>
              <a:cs typeface="Times New Roman" panose="02020603050405020304" pitchFamily="18" charset="0"/>
            </a:endParaRPr>
          </a:p>
          <a:p>
            <a:pPr lvl="1">
              <a:lnSpc>
                <a:spcPct val="150000"/>
              </a:lnSpc>
            </a:pPr>
            <a:r>
              <a:rPr kumimoji="1" lang="zh-CN" altLang="en-US" dirty="0">
                <a:latin typeface="Times New Roman" panose="02020603050405020304" pitchFamily="18" charset="0"/>
                <a:cs typeface="Times New Roman" panose="02020603050405020304" pitchFamily="18" charset="0"/>
              </a:rPr>
              <a:t>成功训练了大规模的神经模型，包括</a:t>
            </a:r>
            <a:r>
              <a:rPr kumimoji="1" lang="en-US" altLang="zh-CN" dirty="0">
                <a:latin typeface="Times New Roman" panose="02020603050405020304" pitchFamily="18" charset="0"/>
                <a:cs typeface="Times New Roman" panose="02020603050405020304" pitchFamily="18" charset="0"/>
              </a:rPr>
              <a:t>7</a:t>
            </a:r>
            <a:r>
              <a:rPr kumimoji="1" lang="zh-CN" altLang="en-US" dirty="0">
                <a:latin typeface="Times New Roman" panose="02020603050405020304" pitchFamily="18" charset="0"/>
                <a:cs typeface="Times New Roman" panose="02020603050405020304" pitchFamily="18" charset="0"/>
              </a:rPr>
              <a:t>非人灵长类，</a:t>
            </a:r>
            <a:r>
              <a:rPr kumimoji="1" lang="en-US" altLang="zh-CN" dirty="0">
                <a:latin typeface="Times New Roman" panose="02020603050405020304" pitchFamily="18" charset="0"/>
                <a:cs typeface="Times New Roman" panose="02020603050405020304" pitchFamily="18" charset="0"/>
              </a:rPr>
              <a:t>158</a:t>
            </a:r>
            <a:r>
              <a:rPr kumimoji="1" lang="zh-CN" altLang="en-US" dirty="0">
                <a:latin typeface="Times New Roman" panose="02020603050405020304" pitchFamily="18" charset="0"/>
                <a:cs typeface="Times New Roman" panose="02020603050405020304" pitchFamily="18" charset="0"/>
              </a:rPr>
              <a:t>个</a:t>
            </a:r>
            <a:r>
              <a:rPr kumimoji="1" lang="en-US" altLang="zh-CN" dirty="0">
                <a:latin typeface="Times New Roman" panose="02020603050405020304" pitchFamily="18" charset="0"/>
                <a:cs typeface="Times New Roman" panose="02020603050405020304" pitchFamily="18" charset="0"/>
              </a:rPr>
              <a:t>sessions</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27373</a:t>
            </a:r>
            <a:r>
              <a:rPr kumimoji="1" lang="zh-CN" altLang="en-US" dirty="0">
                <a:latin typeface="Times New Roman" panose="02020603050405020304" pitchFamily="18" charset="0"/>
                <a:cs typeface="Times New Roman" panose="02020603050405020304" pitchFamily="18" charset="0"/>
              </a:rPr>
              <a:t>个神经单元超过</a:t>
            </a:r>
            <a:r>
              <a:rPr kumimoji="1" lang="en-US" altLang="zh-CN" dirty="0">
                <a:latin typeface="Times New Roman" panose="02020603050405020304" pitchFamily="18" charset="0"/>
                <a:cs typeface="Times New Roman" panose="02020603050405020304" pitchFamily="18" charset="0"/>
              </a:rPr>
              <a:t>100</a:t>
            </a:r>
            <a:r>
              <a:rPr kumimoji="1" lang="zh-CN" altLang="en-US" dirty="0">
                <a:latin typeface="Times New Roman" panose="02020603050405020304" pitchFamily="18" charset="0"/>
                <a:cs typeface="Times New Roman" panose="02020603050405020304" pitchFamily="18" charset="0"/>
              </a:rPr>
              <a:t>小时神经记录。</a:t>
            </a:r>
            <a:endParaRPr kumimoji="1" lang="en-US" altLang="zh-CN" dirty="0">
              <a:latin typeface="Times New Roman" panose="02020603050405020304" pitchFamily="18" charset="0"/>
              <a:cs typeface="Times New Roman" panose="02020603050405020304" pitchFamily="18" charset="0"/>
            </a:endParaRPr>
          </a:p>
          <a:p>
            <a:pPr lvl="1">
              <a:lnSpc>
                <a:spcPct val="150000"/>
              </a:lnSpc>
            </a:pPr>
            <a:r>
              <a:rPr kumimoji="1" lang="zh-CN" altLang="en-US" dirty="0">
                <a:latin typeface="Times New Roman" panose="02020603050405020304" pitchFamily="18" charset="0"/>
                <a:cs typeface="Times New Roman" panose="02020603050405020304" pitchFamily="18" charset="0"/>
              </a:rPr>
              <a:t>不同的任务中，预训练的模型可以快速是可以快速适应新的、未见过的、神经元对应关系不明确的记录中，从而以最少的标签实现了较高的性能</a:t>
            </a:r>
            <a:endParaRPr lang="en-US" altLang="zh-CN" sz="1900" dirty="0"/>
          </a:p>
        </p:txBody>
      </p:sp>
    </p:spTree>
    <p:extLst>
      <p:ext uri="{BB962C8B-B14F-4D97-AF65-F5344CB8AC3E}">
        <p14:creationId xmlns:p14="http://schemas.microsoft.com/office/powerpoint/2010/main" val="14360961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Method</a:t>
            </a:r>
            <a:endParaRPr kumimoji="1" lang="zh-CN" altLang="en-US" dirty="0"/>
          </a:p>
        </p:txBody>
      </p:sp>
      <p:sp>
        <p:nvSpPr>
          <p:cNvPr id="5" name="矩形 4">
            <a:extLst>
              <a:ext uri="{FF2B5EF4-FFF2-40B4-BE49-F238E27FC236}">
                <a16:creationId xmlns:a16="http://schemas.microsoft.com/office/drawing/2014/main" id="{8461F50D-BC7F-4E1A-BA56-6F1C83365128}"/>
              </a:ext>
            </a:extLst>
          </p:cNvPr>
          <p:cNvSpPr/>
          <p:nvPr/>
        </p:nvSpPr>
        <p:spPr>
          <a:xfrm>
            <a:off x="1727200" y="1561870"/>
            <a:ext cx="4430861" cy="226997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0EB9A23E-07A0-453E-848E-544D97ABC13A}"/>
              </a:ext>
            </a:extLst>
          </p:cNvPr>
          <p:cNvGrpSpPr/>
          <p:nvPr/>
        </p:nvGrpSpPr>
        <p:grpSpPr>
          <a:xfrm>
            <a:off x="1239114" y="1088216"/>
            <a:ext cx="9837893" cy="5368925"/>
            <a:chOff x="1485900" y="1288271"/>
            <a:chExt cx="9837893" cy="5368925"/>
          </a:xfrm>
        </p:grpSpPr>
        <p:pic>
          <p:nvPicPr>
            <p:cNvPr id="2" name="图片 1">
              <a:extLst>
                <a:ext uri="{FF2B5EF4-FFF2-40B4-BE49-F238E27FC236}">
                  <a16:creationId xmlns:a16="http://schemas.microsoft.com/office/drawing/2014/main" id="{6C79ADF0-26FD-4136-8343-C13208503EFE}"/>
                </a:ext>
              </a:extLst>
            </p:cNvPr>
            <p:cNvPicPr>
              <a:picLocks noChangeAspect="1"/>
            </p:cNvPicPr>
            <p:nvPr/>
          </p:nvPicPr>
          <p:blipFill>
            <a:blip r:embed="rId3"/>
            <a:stretch>
              <a:fillRect/>
            </a:stretch>
          </p:blipFill>
          <p:spPr>
            <a:xfrm>
              <a:off x="1485900" y="1438405"/>
              <a:ext cx="9837893" cy="4978033"/>
            </a:xfrm>
            <a:prstGeom prst="rect">
              <a:avLst/>
            </a:prstGeom>
          </p:spPr>
        </p:pic>
        <p:sp>
          <p:nvSpPr>
            <p:cNvPr id="4" name="矩形 3">
              <a:extLst>
                <a:ext uri="{FF2B5EF4-FFF2-40B4-BE49-F238E27FC236}">
                  <a16:creationId xmlns:a16="http://schemas.microsoft.com/office/drawing/2014/main" id="{B35E465E-5324-44F7-8646-AAFD54AC2152}"/>
                </a:ext>
              </a:extLst>
            </p:cNvPr>
            <p:cNvSpPr/>
            <p:nvPr/>
          </p:nvSpPr>
          <p:spPr>
            <a:xfrm>
              <a:off x="2773097" y="1288271"/>
              <a:ext cx="2364109" cy="400110"/>
            </a:xfrm>
            <a:prstGeom prst="rect">
              <a:avLst/>
            </a:prstGeom>
          </p:spPr>
          <p:txBody>
            <a:bodyPr wrap="none">
              <a:spAutoFit/>
            </a:bodyPr>
            <a:lstStyle/>
            <a:p>
              <a:r>
                <a:rPr lang="en-US" altLang="zh-CN" sz="2000" b="1" dirty="0">
                  <a:latin typeface="NimbusRomNo9L-Medi"/>
                </a:rPr>
                <a:t>The neural tokenizer</a:t>
              </a:r>
              <a:endParaRPr lang="zh-CN" altLang="en-US" dirty="0"/>
            </a:p>
          </p:txBody>
        </p:sp>
        <p:sp>
          <p:nvSpPr>
            <p:cNvPr id="13" name="矩形 12">
              <a:extLst>
                <a:ext uri="{FF2B5EF4-FFF2-40B4-BE49-F238E27FC236}">
                  <a16:creationId xmlns:a16="http://schemas.microsoft.com/office/drawing/2014/main" id="{B501A9DC-C9B2-4FEF-9615-4A699E089DE3}"/>
                </a:ext>
              </a:extLst>
            </p:cNvPr>
            <p:cNvSpPr/>
            <p:nvPr/>
          </p:nvSpPr>
          <p:spPr>
            <a:xfrm>
              <a:off x="1617186" y="6257086"/>
              <a:ext cx="4430861" cy="400110"/>
            </a:xfrm>
            <a:prstGeom prst="rect">
              <a:avLst/>
            </a:prstGeom>
          </p:spPr>
          <p:txBody>
            <a:bodyPr wrap="square">
              <a:spAutoFit/>
            </a:bodyPr>
            <a:lstStyle/>
            <a:p>
              <a:r>
                <a:rPr lang="en-US" altLang="zh-CN" sz="2000" b="1" dirty="0"/>
                <a:t>Compressing the input sequence</a:t>
              </a:r>
              <a:endParaRPr lang="zh-CN" altLang="en-US" b="1" dirty="0"/>
            </a:p>
          </p:txBody>
        </p:sp>
        <p:sp>
          <p:nvSpPr>
            <p:cNvPr id="14" name="矩形 13">
              <a:extLst>
                <a:ext uri="{FF2B5EF4-FFF2-40B4-BE49-F238E27FC236}">
                  <a16:creationId xmlns:a16="http://schemas.microsoft.com/office/drawing/2014/main" id="{E1056383-9826-488A-B66D-1074404A4C07}"/>
                </a:ext>
              </a:extLst>
            </p:cNvPr>
            <p:cNvSpPr/>
            <p:nvPr/>
          </p:nvSpPr>
          <p:spPr>
            <a:xfrm>
              <a:off x="1713095" y="3992808"/>
              <a:ext cx="3722506" cy="226997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A6A59CAD-8A7F-4771-B7A0-C1A5544CE33B}"/>
              </a:ext>
            </a:extLst>
          </p:cNvPr>
          <p:cNvPicPr>
            <a:picLocks noChangeAspect="1"/>
          </p:cNvPicPr>
          <p:nvPr/>
        </p:nvPicPr>
        <p:blipFill>
          <a:blip r:embed="rId4"/>
          <a:stretch>
            <a:fillRect/>
          </a:stretch>
        </p:blipFill>
        <p:spPr>
          <a:xfrm>
            <a:off x="3327562" y="743200"/>
            <a:ext cx="3722506" cy="350052"/>
          </a:xfrm>
          <a:prstGeom prst="rect">
            <a:avLst/>
          </a:prstGeom>
        </p:spPr>
      </p:pic>
      <p:pic>
        <p:nvPicPr>
          <p:cNvPr id="8" name="图片 7">
            <a:extLst>
              <a:ext uri="{FF2B5EF4-FFF2-40B4-BE49-F238E27FC236}">
                <a16:creationId xmlns:a16="http://schemas.microsoft.com/office/drawing/2014/main" id="{EDA489EB-B818-4280-B4FF-52BF643A7B72}"/>
              </a:ext>
            </a:extLst>
          </p:cNvPr>
          <p:cNvPicPr>
            <a:picLocks noChangeAspect="1"/>
          </p:cNvPicPr>
          <p:nvPr/>
        </p:nvPicPr>
        <p:blipFill>
          <a:blip r:embed="rId5"/>
          <a:stretch>
            <a:fillRect/>
          </a:stretch>
        </p:blipFill>
        <p:spPr>
          <a:xfrm>
            <a:off x="2970373" y="6424499"/>
            <a:ext cx="2206662" cy="352766"/>
          </a:xfrm>
          <a:prstGeom prst="rect">
            <a:avLst/>
          </a:prstGeom>
        </p:spPr>
      </p:pic>
      <p:pic>
        <p:nvPicPr>
          <p:cNvPr id="9" name="图片 8">
            <a:extLst>
              <a:ext uri="{FF2B5EF4-FFF2-40B4-BE49-F238E27FC236}">
                <a16:creationId xmlns:a16="http://schemas.microsoft.com/office/drawing/2014/main" id="{958A6711-38E8-4864-8F79-10E5842CB116}"/>
              </a:ext>
            </a:extLst>
          </p:cNvPr>
          <p:cNvPicPr>
            <a:picLocks noChangeAspect="1"/>
          </p:cNvPicPr>
          <p:nvPr/>
        </p:nvPicPr>
        <p:blipFill>
          <a:blip r:embed="rId6"/>
          <a:stretch>
            <a:fillRect/>
          </a:stretch>
        </p:blipFill>
        <p:spPr>
          <a:xfrm>
            <a:off x="5284724" y="6031948"/>
            <a:ext cx="4794825" cy="815046"/>
          </a:xfrm>
          <a:prstGeom prst="rect">
            <a:avLst/>
          </a:prstGeom>
        </p:spPr>
      </p:pic>
    </p:spTree>
    <p:extLst>
      <p:ext uri="{BB962C8B-B14F-4D97-AF65-F5344CB8AC3E}">
        <p14:creationId xmlns:p14="http://schemas.microsoft.com/office/powerpoint/2010/main" val="36379993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Method</a:t>
            </a:r>
            <a:endParaRPr kumimoji="1" lang="zh-CN" altLang="en-US" dirty="0"/>
          </a:p>
        </p:txBody>
      </p:sp>
      <p:sp>
        <p:nvSpPr>
          <p:cNvPr id="5" name="矩形 4">
            <a:extLst>
              <a:ext uri="{FF2B5EF4-FFF2-40B4-BE49-F238E27FC236}">
                <a16:creationId xmlns:a16="http://schemas.microsoft.com/office/drawing/2014/main" id="{8461F50D-BC7F-4E1A-BA56-6F1C83365128}"/>
              </a:ext>
            </a:extLst>
          </p:cNvPr>
          <p:cNvSpPr/>
          <p:nvPr/>
        </p:nvSpPr>
        <p:spPr>
          <a:xfrm>
            <a:off x="1727200" y="1561870"/>
            <a:ext cx="4430861" cy="226997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0EB9A23E-07A0-453E-848E-544D97ABC13A}"/>
              </a:ext>
            </a:extLst>
          </p:cNvPr>
          <p:cNvGrpSpPr/>
          <p:nvPr/>
        </p:nvGrpSpPr>
        <p:grpSpPr>
          <a:xfrm>
            <a:off x="1239114" y="1088216"/>
            <a:ext cx="9837893" cy="5368925"/>
            <a:chOff x="1485900" y="1288271"/>
            <a:chExt cx="9837893" cy="5368925"/>
          </a:xfrm>
        </p:grpSpPr>
        <p:pic>
          <p:nvPicPr>
            <p:cNvPr id="2" name="图片 1">
              <a:extLst>
                <a:ext uri="{FF2B5EF4-FFF2-40B4-BE49-F238E27FC236}">
                  <a16:creationId xmlns:a16="http://schemas.microsoft.com/office/drawing/2014/main" id="{6C79ADF0-26FD-4136-8343-C13208503EFE}"/>
                </a:ext>
              </a:extLst>
            </p:cNvPr>
            <p:cNvPicPr>
              <a:picLocks noChangeAspect="1"/>
            </p:cNvPicPr>
            <p:nvPr/>
          </p:nvPicPr>
          <p:blipFill>
            <a:blip r:embed="rId3"/>
            <a:stretch>
              <a:fillRect/>
            </a:stretch>
          </p:blipFill>
          <p:spPr>
            <a:xfrm>
              <a:off x="1485900" y="1438405"/>
              <a:ext cx="9837893" cy="4978033"/>
            </a:xfrm>
            <a:prstGeom prst="rect">
              <a:avLst/>
            </a:prstGeom>
          </p:spPr>
        </p:pic>
        <p:sp>
          <p:nvSpPr>
            <p:cNvPr id="4" name="矩形 3">
              <a:extLst>
                <a:ext uri="{FF2B5EF4-FFF2-40B4-BE49-F238E27FC236}">
                  <a16:creationId xmlns:a16="http://schemas.microsoft.com/office/drawing/2014/main" id="{B35E465E-5324-44F7-8646-AAFD54AC2152}"/>
                </a:ext>
              </a:extLst>
            </p:cNvPr>
            <p:cNvSpPr/>
            <p:nvPr/>
          </p:nvSpPr>
          <p:spPr>
            <a:xfrm>
              <a:off x="2773097" y="1288271"/>
              <a:ext cx="2364109" cy="400110"/>
            </a:xfrm>
            <a:prstGeom prst="rect">
              <a:avLst/>
            </a:prstGeom>
          </p:spPr>
          <p:txBody>
            <a:bodyPr wrap="none">
              <a:spAutoFit/>
            </a:bodyPr>
            <a:lstStyle/>
            <a:p>
              <a:r>
                <a:rPr lang="en-US" altLang="zh-CN" sz="2000" b="1" dirty="0">
                  <a:latin typeface="NimbusRomNo9L-Medi"/>
                </a:rPr>
                <a:t>The neural tokenizer</a:t>
              </a:r>
              <a:endParaRPr lang="zh-CN" altLang="en-US" dirty="0"/>
            </a:p>
          </p:txBody>
        </p:sp>
        <p:sp>
          <p:nvSpPr>
            <p:cNvPr id="13" name="矩形 12">
              <a:extLst>
                <a:ext uri="{FF2B5EF4-FFF2-40B4-BE49-F238E27FC236}">
                  <a16:creationId xmlns:a16="http://schemas.microsoft.com/office/drawing/2014/main" id="{B501A9DC-C9B2-4FEF-9615-4A699E089DE3}"/>
                </a:ext>
              </a:extLst>
            </p:cNvPr>
            <p:cNvSpPr/>
            <p:nvPr/>
          </p:nvSpPr>
          <p:spPr>
            <a:xfrm>
              <a:off x="1617186" y="6257086"/>
              <a:ext cx="4430861" cy="400110"/>
            </a:xfrm>
            <a:prstGeom prst="rect">
              <a:avLst/>
            </a:prstGeom>
          </p:spPr>
          <p:txBody>
            <a:bodyPr wrap="square">
              <a:spAutoFit/>
            </a:bodyPr>
            <a:lstStyle/>
            <a:p>
              <a:r>
                <a:rPr lang="en-US" altLang="zh-CN" sz="2000" b="1" dirty="0"/>
                <a:t>Compressing the input sequence</a:t>
              </a:r>
              <a:endParaRPr lang="zh-CN" altLang="en-US" b="1" dirty="0"/>
            </a:p>
          </p:txBody>
        </p:sp>
        <p:sp>
          <p:nvSpPr>
            <p:cNvPr id="14" name="矩形 13">
              <a:extLst>
                <a:ext uri="{FF2B5EF4-FFF2-40B4-BE49-F238E27FC236}">
                  <a16:creationId xmlns:a16="http://schemas.microsoft.com/office/drawing/2014/main" id="{E1056383-9826-488A-B66D-1074404A4C07}"/>
                </a:ext>
              </a:extLst>
            </p:cNvPr>
            <p:cNvSpPr/>
            <p:nvPr/>
          </p:nvSpPr>
          <p:spPr>
            <a:xfrm>
              <a:off x="1713095" y="3992808"/>
              <a:ext cx="3722506" cy="226997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a:extLst>
              <a:ext uri="{FF2B5EF4-FFF2-40B4-BE49-F238E27FC236}">
                <a16:creationId xmlns:a16="http://schemas.microsoft.com/office/drawing/2014/main" id="{A6A59CAD-8A7F-4771-B7A0-C1A5544CE33B}"/>
              </a:ext>
            </a:extLst>
          </p:cNvPr>
          <p:cNvPicPr>
            <a:picLocks noChangeAspect="1"/>
          </p:cNvPicPr>
          <p:nvPr/>
        </p:nvPicPr>
        <p:blipFill>
          <a:blip r:embed="rId4"/>
          <a:stretch>
            <a:fillRect/>
          </a:stretch>
        </p:blipFill>
        <p:spPr>
          <a:xfrm>
            <a:off x="3327562" y="743200"/>
            <a:ext cx="3722506" cy="350052"/>
          </a:xfrm>
          <a:prstGeom prst="rect">
            <a:avLst/>
          </a:prstGeom>
        </p:spPr>
      </p:pic>
      <p:pic>
        <p:nvPicPr>
          <p:cNvPr id="15" name="图片 14">
            <a:extLst>
              <a:ext uri="{FF2B5EF4-FFF2-40B4-BE49-F238E27FC236}">
                <a16:creationId xmlns:a16="http://schemas.microsoft.com/office/drawing/2014/main" id="{DDEA1B34-72ED-4DC3-A69E-FFD0D73A7BFC}"/>
              </a:ext>
            </a:extLst>
          </p:cNvPr>
          <p:cNvPicPr>
            <a:picLocks noChangeAspect="1"/>
          </p:cNvPicPr>
          <p:nvPr/>
        </p:nvPicPr>
        <p:blipFill>
          <a:blip r:embed="rId5"/>
          <a:stretch>
            <a:fillRect/>
          </a:stretch>
        </p:blipFill>
        <p:spPr>
          <a:xfrm>
            <a:off x="1239114" y="3654191"/>
            <a:ext cx="10093693" cy="2932503"/>
          </a:xfrm>
          <a:prstGeom prst="rect">
            <a:avLst/>
          </a:prstGeom>
        </p:spPr>
      </p:pic>
      <p:pic>
        <p:nvPicPr>
          <p:cNvPr id="8" name="图片 7">
            <a:extLst>
              <a:ext uri="{FF2B5EF4-FFF2-40B4-BE49-F238E27FC236}">
                <a16:creationId xmlns:a16="http://schemas.microsoft.com/office/drawing/2014/main" id="{EDA489EB-B818-4280-B4FF-52BF643A7B72}"/>
              </a:ext>
            </a:extLst>
          </p:cNvPr>
          <p:cNvPicPr>
            <a:picLocks noChangeAspect="1"/>
          </p:cNvPicPr>
          <p:nvPr/>
        </p:nvPicPr>
        <p:blipFill>
          <a:blip r:embed="rId6"/>
          <a:stretch>
            <a:fillRect/>
          </a:stretch>
        </p:blipFill>
        <p:spPr>
          <a:xfrm>
            <a:off x="1239114" y="4022909"/>
            <a:ext cx="2206662" cy="352766"/>
          </a:xfrm>
          <a:prstGeom prst="rect">
            <a:avLst/>
          </a:prstGeom>
        </p:spPr>
      </p:pic>
      <p:pic>
        <p:nvPicPr>
          <p:cNvPr id="9" name="图片 8">
            <a:extLst>
              <a:ext uri="{FF2B5EF4-FFF2-40B4-BE49-F238E27FC236}">
                <a16:creationId xmlns:a16="http://schemas.microsoft.com/office/drawing/2014/main" id="{958A6711-38E8-4864-8F79-10E5842CB116}"/>
              </a:ext>
            </a:extLst>
          </p:cNvPr>
          <p:cNvPicPr>
            <a:picLocks noChangeAspect="1"/>
          </p:cNvPicPr>
          <p:nvPr/>
        </p:nvPicPr>
        <p:blipFill>
          <a:blip r:embed="rId7"/>
          <a:stretch>
            <a:fillRect/>
          </a:stretch>
        </p:blipFill>
        <p:spPr>
          <a:xfrm>
            <a:off x="1170132" y="5905785"/>
            <a:ext cx="3190574" cy="542348"/>
          </a:xfrm>
          <a:prstGeom prst="rect">
            <a:avLst/>
          </a:prstGeom>
        </p:spPr>
      </p:pic>
    </p:spTree>
    <p:extLst>
      <p:ext uri="{BB962C8B-B14F-4D97-AF65-F5344CB8AC3E}">
        <p14:creationId xmlns:p14="http://schemas.microsoft.com/office/powerpoint/2010/main" val="403565971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Method</a:t>
            </a:r>
            <a:endParaRPr kumimoji="1" lang="zh-CN" altLang="en-US" dirty="0"/>
          </a:p>
        </p:txBody>
      </p:sp>
      <p:sp>
        <p:nvSpPr>
          <p:cNvPr id="5" name="矩形 4">
            <a:extLst>
              <a:ext uri="{FF2B5EF4-FFF2-40B4-BE49-F238E27FC236}">
                <a16:creationId xmlns:a16="http://schemas.microsoft.com/office/drawing/2014/main" id="{8461F50D-BC7F-4E1A-BA56-6F1C83365128}"/>
              </a:ext>
            </a:extLst>
          </p:cNvPr>
          <p:cNvSpPr/>
          <p:nvPr/>
        </p:nvSpPr>
        <p:spPr>
          <a:xfrm>
            <a:off x="1727200" y="1561870"/>
            <a:ext cx="4430861" cy="226997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a:extLst>
              <a:ext uri="{FF2B5EF4-FFF2-40B4-BE49-F238E27FC236}">
                <a16:creationId xmlns:a16="http://schemas.microsoft.com/office/drawing/2014/main" id="{0EB9A23E-07A0-453E-848E-544D97ABC13A}"/>
              </a:ext>
            </a:extLst>
          </p:cNvPr>
          <p:cNvGrpSpPr/>
          <p:nvPr/>
        </p:nvGrpSpPr>
        <p:grpSpPr>
          <a:xfrm>
            <a:off x="1239114" y="1088216"/>
            <a:ext cx="9837893" cy="5368925"/>
            <a:chOff x="1485900" y="1288271"/>
            <a:chExt cx="9837893" cy="5368925"/>
          </a:xfrm>
        </p:grpSpPr>
        <p:pic>
          <p:nvPicPr>
            <p:cNvPr id="2" name="图片 1">
              <a:extLst>
                <a:ext uri="{FF2B5EF4-FFF2-40B4-BE49-F238E27FC236}">
                  <a16:creationId xmlns:a16="http://schemas.microsoft.com/office/drawing/2014/main" id="{6C79ADF0-26FD-4136-8343-C13208503EFE}"/>
                </a:ext>
              </a:extLst>
            </p:cNvPr>
            <p:cNvPicPr>
              <a:picLocks noChangeAspect="1"/>
            </p:cNvPicPr>
            <p:nvPr/>
          </p:nvPicPr>
          <p:blipFill>
            <a:blip r:embed="rId3"/>
            <a:stretch>
              <a:fillRect/>
            </a:stretch>
          </p:blipFill>
          <p:spPr>
            <a:xfrm>
              <a:off x="1485900" y="1438405"/>
              <a:ext cx="9837893" cy="4978033"/>
            </a:xfrm>
            <a:prstGeom prst="rect">
              <a:avLst/>
            </a:prstGeom>
          </p:spPr>
        </p:pic>
        <p:sp>
          <p:nvSpPr>
            <p:cNvPr id="4" name="矩形 3">
              <a:extLst>
                <a:ext uri="{FF2B5EF4-FFF2-40B4-BE49-F238E27FC236}">
                  <a16:creationId xmlns:a16="http://schemas.microsoft.com/office/drawing/2014/main" id="{B35E465E-5324-44F7-8646-AAFD54AC2152}"/>
                </a:ext>
              </a:extLst>
            </p:cNvPr>
            <p:cNvSpPr/>
            <p:nvPr/>
          </p:nvSpPr>
          <p:spPr>
            <a:xfrm>
              <a:off x="2773097" y="1288271"/>
              <a:ext cx="2364109" cy="400110"/>
            </a:xfrm>
            <a:prstGeom prst="rect">
              <a:avLst/>
            </a:prstGeom>
          </p:spPr>
          <p:txBody>
            <a:bodyPr wrap="none">
              <a:spAutoFit/>
            </a:bodyPr>
            <a:lstStyle/>
            <a:p>
              <a:r>
                <a:rPr lang="en-US" altLang="zh-CN" sz="2000" b="1" dirty="0">
                  <a:latin typeface="NimbusRomNo9L-Medi"/>
                </a:rPr>
                <a:t>The neural tokenizer</a:t>
              </a:r>
              <a:endParaRPr lang="zh-CN" altLang="en-US" dirty="0"/>
            </a:p>
          </p:txBody>
        </p:sp>
        <p:sp>
          <p:nvSpPr>
            <p:cNvPr id="13" name="矩形 12">
              <a:extLst>
                <a:ext uri="{FF2B5EF4-FFF2-40B4-BE49-F238E27FC236}">
                  <a16:creationId xmlns:a16="http://schemas.microsoft.com/office/drawing/2014/main" id="{B501A9DC-C9B2-4FEF-9615-4A699E089DE3}"/>
                </a:ext>
              </a:extLst>
            </p:cNvPr>
            <p:cNvSpPr/>
            <p:nvPr/>
          </p:nvSpPr>
          <p:spPr>
            <a:xfrm>
              <a:off x="1617186" y="6257086"/>
              <a:ext cx="4430861" cy="400110"/>
            </a:xfrm>
            <a:prstGeom prst="rect">
              <a:avLst/>
            </a:prstGeom>
          </p:spPr>
          <p:txBody>
            <a:bodyPr wrap="square">
              <a:spAutoFit/>
            </a:bodyPr>
            <a:lstStyle/>
            <a:p>
              <a:r>
                <a:rPr lang="en-US" altLang="zh-CN" sz="2000" b="1" dirty="0"/>
                <a:t>Compressing the input sequence</a:t>
              </a:r>
              <a:endParaRPr lang="zh-CN" altLang="en-US" b="1" dirty="0"/>
            </a:p>
          </p:txBody>
        </p:sp>
        <p:sp>
          <p:nvSpPr>
            <p:cNvPr id="14" name="矩形 13">
              <a:extLst>
                <a:ext uri="{FF2B5EF4-FFF2-40B4-BE49-F238E27FC236}">
                  <a16:creationId xmlns:a16="http://schemas.microsoft.com/office/drawing/2014/main" id="{E1056383-9826-488A-B66D-1074404A4C07}"/>
                </a:ext>
              </a:extLst>
            </p:cNvPr>
            <p:cNvSpPr/>
            <p:nvPr/>
          </p:nvSpPr>
          <p:spPr>
            <a:xfrm>
              <a:off x="1713095" y="3992808"/>
              <a:ext cx="3722506" cy="2269971"/>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a:extLst>
              <a:ext uri="{FF2B5EF4-FFF2-40B4-BE49-F238E27FC236}">
                <a16:creationId xmlns:a16="http://schemas.microsoft.com/office/drawing/2014/main" id="{EDA489EB-B818-4280-B4FF-52BF643A7B72}"/>
              </a:ext>
            </a:extLst>
          </p:cNvPr>
          <p:cNvPicPr>
            <a:picLocks noChangeAspect="1"/>
          </p:cNvPicPr>
          <p:nvPr/>
        </p:nvPicPr>
        <p:blipFill>
          <a:blip r:embed="rId4"/>
          <a:stretch>
            <a:fillRect/>
          </a:stretch>
        </p:blipFill>
        <p:spPr>
          <a:xfrm>
            <a:off x="1239114" y="4022909"/>
            <a:ext cx="2206662" cy="352766"/>
          </a:xfrm>
          <a:prstGeom prst="rect">
            <a:avLst/>
          </a:prstGeom>
        </p:spPr>
      </p:pic>
      <p:pic>
        <p:nvPicPr>
          <p:cNvPr id="9" name="图片 8">
            <a:extLst>
              <a:ext uri="{FF2B5EF4-FFF2-40B4-BE49-F238E27FC236}">
                <a16:creationId xmlns:a16="http://schemas.microsoft.com/office/drawing/2014/main" id="{958A6711-38E8-4864-8F79-10E5842CB116}"/>
              </a:ext>
            </a:extLst>
          </p:cNvPr>
          <p:cNvPicPr>
            <a:picLocks noChangeAspect="1"/>
          </p:cNvPicPr>
          <p:nvPr/>
        </p:nvPicPr>
        <p:blipFill>
          <a:blip r:embed="rId5"/>
          <a:stretch>
            <a:fillRect/>
          </a:stretch>
        </p:blipFill>
        <p:spPr>
          <a:xfrm>
            <a:off x="1170132" y="5905785"/>
            <a:ext cx="3190574" cy="542348"/>
          </a:xfrm>
          <a:prstGeom prst="rect">
            <a:avLst/>
          </a:prstGeom>
        </p:spPr>
      </p:pic>
      <p:pic>
        <p:nvPicPr>
          <p:cNvPr id="3" name="图片 2">
            <a:extLst>
              <a:ext uri="{FF2B5EF4-FFF2-40B4-BE49-F238E27FC236}">
                <a16:creationId xmlns:a16="http://schemas.microsoft.com/office/drawing/2014/main" id="{DA7FCD96-F3EC-4E56-A773-605A5C014F6A}"/>
              </a:ext>
            </a:extLst>
          </p:cNvPr>
          <p:cNvPicPr>
            <a:picLocks noChangeAspect="1"/>
          </p:cNvPicPr>
          <p:nvPr/>
        </p:nvPicPr>
        <p:blipFill>
          <a:blip r:embed="rId6"/>
          <a:stretch>
            <a:fillRect/>
          </a:stretch>
        </p:blipFill>
        <p:spPr>
          <a:xfrm>
            <a:off x="740264" y="3770928"/>
            <a:ext cx="11029950" cy="3133725"/>
          </a:xfrm>
          <a:prstGeom prst="rect">
            <a:avLst/>
          </a:prstGeom>
        </p:spPr>
      </p:pic>
      <p:pic>
        <p:nvPicPr>
          <p:cNvPr id="7" name="图片 6">
            <a:extLst>
              <a:ext uri="{FF2B5EF4-FFF2-40B4-BE49-F238E27FC236}">
                <a16:creationId xmlns:a16="http://schemas.microsoft.com/office/drawing/2014/main" id="{C8EA5D85-AF68-4CB4-BCDA-C2F12535A0CD}"/>
              </a:ext>
            </a:extLst>
          </p:cNvPr>
          <p:cNvPicPr>
            <a:picLocks noChangeAspect="1"/>
          </p:cNvPicPr>
          <p:nvPr/>
        </p:nvPicPr>
        <p:blipFill>
          <a:blip r:embed="rId7"/>
          <a:stretch>
            <a:fillRect/>
          </a:stretch>
        </p:blipFill>
        <p:spPr>
          <a:xfrm>
            <a:off x="6158061" y="5696240"/>
            <a:ext cx="5357145" cy="1135186"/>
          </a:xfrm>
          <a:prstGeom prst="rect">
            <a:avLst/>
          </a:prstGeom>
        </p:spPr>
      </p:pic>
      <p:pic>
        <p:nvPicPr>
          <p:cNvPr id="16" name="图片 15">
            <a:extLst>
              <a:ext uri="{FF2B5EF4-FFF2-40B4-BE49-F238E27FC236}">
                <a16:creationId xmlns:a16="http://schemas.microsoft.com/office/drawing/2014/main" id="{E2226D71-3CEE-40CF-8D58-71D5B616829F}"/>
              </a:ext>
            </a:extLst>
          </p:cNvPr>
          <p:cNvPicPr>
            <a:picLocks noChangeAspect="1"/>
          </p:cNvPicPr>
          <p:nvPr/>
        </p:nvPicPr>
        <p:blipFill>
          <a:blip r:embed="rId8"/>
          <a:stretch>
            <a:fillRect/>
          </a:stretch>
        </p:blipFill>
        <p:spPr>
          <a:xfrm>
            <a:off x="3446355" y="629655"/>
            <a:ext cx="8333678" cy="525136"/>
          </a:xfrm>
          <a:prstGeom prst="rect">
            <a:avLst/>
          </a:prstGeom>
        </p:spPr>
      </p:pic>
    </p:spTree>
    <p:extLst>
      <p:ext uri="{BB962C8B-B14F-4D97-AF65-F5344CB8AC3E}">
        <p14:creationId xmlns:p14="http://schemas.microsoft.com/office/powerpoint/2010/main" val="23608423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Method</a:t>
            </a:r>
            <a:endParaRPr kumimoji="1" lang="zh-CN" altLang="en-US" dirty="0"/>
          </a:p>
        </p:txBody>
      </p:sp>
      <p:pic>
        <p:nvPicPr>
          <p:cNvPr id="2" name="图片 1">
            <a:extLst>
              <a:ext uri="{FF2B5EF4-FFF2-40B4-BE49-F238E27FC236}">
                <a16:creationId xmlns:a16="http://schemas.microsoft.com/office/drawing/2014/main" id="{57BD99B7-C0B0-4F4D-A261-D69F911DB72B}"/>
              </a:ext>
            </a:extLst>
          </p:cNvPr>
          <p:cNvPicPr>
            <a:picLocks noChangeAspect="1"/>
          </p:cNvPicPr>
          <p:nvPr/>
        </p:nvPicPr>
        <p:blipFill>
          <a:blip r:embed="rId3"/>
          <a:stretch>
            <a:fillRect/>
          </a:stretch>
        </p:blipFill>
        <p:spPr>
          <a:xfrm>
            <a:off x="2617651" y="1299505"/>
            <a:ext cx="8801100" cy="3800475"/>
          </a:xfrm>
          <a:prstGeom prst="rect">
            <a:avLst/>
          </a:prstGeom>
        </p:spPr>
      </p:pic>
    </p:spTree>
    <p:extLst>
      <p:ext uri="{BB962C8B-B14F-4D97-AF65-F5344CB8AC3E}">
        <p14:creationId xmlns:p14="http://schemas.microsoft.com/office/powerpoint/2010/main" val="40686181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NeurIPS23-Poster</a:t>
            </a:r>
            <a:endParaRPr kumimoji="1" lang="zh-CN" altLang="en-US" dirty="0"/>
          </a:p>
        </p:txBody>
      </p:sp>
      <p:pic>
        <p:nvPicPr>
          <p:cNvPr id="3" name="图片 2">
            <a:extLst>
              <a:ext uri="{FF2B5EF4-FFF2-40B4-BE49-F238E27FC236}">
                <a16:creationId xmlns:a16="http://schemas.microsoft.com/office/drawing/2014/main" id="{03FD4B05-2595-446C-8B7F-C02A1BBB6208}"/>
              </a:ext>
            </a:extLst>
          </p:cNvPr>
          <p:cNvPicPr>
            <a:picLocks noChangeAspect="1"/>
          </p:cNvPicPr>
          <p:nvPr/>
        </p:nvPicPr>
        <p:blipFill>
          <a:blip r:embed="rId3"/>
          <a:stretch>
            <a:fillRect/>
          </a:stretch>
        </p:blipFill>
        <p:spPr>
          <a:xfrm>
            <a:off x="1009322" y="1223356"/>
            <a:ext cx="10077450" cy="5086350"/>
          </a:xfrm>
          <a:prstGeom prst="rect">
            <a:avLst/>
          </a:prstGeom>
        </p:spPr>
      </p:pic>
    </p:spTree>
    <p:extLst>
      <p:ext uri="{BB962C8B-B14F-4D97-AF65-F5344CB8AC3E}">
        <p14:creationId xmlns:p14="http://schemas.microsoft.com/office/powerpoint/2010/main" val="5256972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Abstract</a:t>
            </a:r>
            <a:endParaRPr kumimoji="1" lang="zh-CN" altLang="en-US"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dirty="0">
              <a:latin typeface="Times New Roman" panose="02020603050405020304" pitchFamily="18" charset="0"/>
              <a:cs typeface="Times New Roman" panose="02020603050405020304" pitchFamily="18" charset="0"/>
            </a:endParaRPr>
          </a:p>
          <a:p>
            <a:pPr lvl="1">
              <a:lnSpc>
                <a:spcPct val="150000"/>
              </a:lnSpc>
            </a:pPr>
            <a:endParaRPr kumimoji="1" lang="en-US" altLang="zh-CN"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800" dirty="0">
              <a:latin typeface="STFangsong" charset="-122"/>
              <a:ea typeface="STFangsong" charset="-122"/>
            </a:endParaRP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7" y="1221957"/>
            <a:ext cx="11048663" cy="5254679"/>
          </a:xfrm>
          <a:prstGeom prst="rect">
            <a:avLst/>
          </a:prstGeom>
        </p:spPr>
        <p:txBody>
          <a:bodyPr vert="horz" lIns="135005" tIns="67502" rIns="135005" bIns="67502" rtlCol="0">
            <a:normAutofit fontScale="625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r>
              <a:rPr kumimoji="1" lang="zh-CN" altLang="en-US" b="1" dirty="0">
                <a:latin typeface="Times New Roman" panose="02020603050405020304" pitchFamily="18" charset="0"/>
                <a:cs typeface="Times New Roman" panose="02020603050405020304" pitchFamily="18" charset="0"/>
              </a:rPr>
              <a:t>目标：</a:t>
            </a:r>
            <a:r>
              <a:rPr kumimoji="1" lang="zh-CN" altLang="en-US" dirty="0">
                <a:latin typeface="Times New Roman" panose="02020603050405020304" pitchFamily="18" charset="0"/>
                <a:cs typeface="Times New Roman" panose="02020603050405020304" pitchFamily="18" charset="0"/>
              </a:rPr>
              <a:t>解决脑</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机接口（</a:t>
            </a:r>
            <a:r>
              <a:rPr kumimoji="1" lang="en-US" altLang="zh-CN" dirty="0">
                <a:latin typeface="Times New Roman" panose="02020603050405020304" pitchFamily="18" charset="0"/>
                <a:cs typeface="Times New Roman" panose="02020603050405020304" pitchFamily="18" charset="0"/>
              </a:rPr>
              <a:t>BCIs</a:t>
            </a:r>
            <a:r>
              <a:rPr kumimoji="1" lang="zh-CN" altLang="en-US" dirty="0">
                <a:latin typeface="Times New Roman" panose="02020603050405020304" pitchFamily="18" charset="0"/>
                <a:cs typeface="Times New Roman" panose="02020603050405020304" pitchFamily="18" charset="0"/>
              </a:rPr>
              <a:t>）中神经群体尖峰活动建模的问题，特别是如何提高模型对新实验环境的适应性和深度神经网络（</a:t>
            </a:r>
            <a:r>
              <a:rPr kumimoji="1" lang="en-US" altLang="zh-CN" dirty="0">
                <a:latin typeface="Times New Roman" panose="02020603050405020304" pitchFamily="18" charset="0"/>
                <a:cs typeface="Times New Roman" panose="02020603050405020304" pitchFamily="18" charset="0"/>
              </a:rPr>
              <a:t>DNNs</a:t>
            </a:r>
            <a:r>
              <a:rPr kumimoji="1" lang="zh-CN" altLang="en-US" dirty="0">
                <a:latin typeface="Times New Roman" panose="02020603050405020304" pitchFamily="18" charset="0"/>
                <a:cs typeface="Times New Roman" panose="02020603050405020304" pitchFamily="18" charset="0"/>
              </a:rPr>
              <a:t>）的有效性。</a:t>
            </a:r>
            <a:endParaRPr kumimoji="1" lang="en-US" altLang="zh-CN" dirty="0">
              <a:latin typeface="Times New Roman" panose="02020603050405020304" pitchFamily="18" charset="0"/>
              <a:cs typeface="Times New Roman" panose="02020603050405020304" pitchFamily="18" charset="0"/>
            </a:endParaRPr>
          </a:p>
          <a:p>
            <a:pPr marL="457200" lvl="1" indent="0">
              <a:lnSpc>
                <a:spcPct val="150000"/>
              </a:lnSpc>
              <a:buNone/>
            </a:pPr>
            <a:r>
              <a:rPr kumimoji="1" lang="zh-CN" altLang="en-US" b="1" dirty="0">
                <a:latin typeface="Times New Roman" panose="02020603050405020304" pitchFamily="18" charset="0"/>
                <a:cs typeface="Times New Roman" panose="02020603050405020304" pitchFamily="18" charset="0"/>
              </a:rPr>
              <a:t>方法：</a:t>
            </a:r>
            <a:r>
              <a:rPr kumimoji="1" lang="zh-CN" altLang="en-US" dirty="0">
                <a:latin typeface="Times New Roman" panose="02020603050405020304" pitchFamily="18" charset="0"/>
                <a:cs typeface="Times New Roman" panose="02020603050405020304" pitchFamily="18" charset="0"/>
              </a:rPr>
              <a:t>提出了</a:t>
            </a:r>
            <a:r>
              <a:rPr kumimoji="1" lang="en-US" altLang="zh-CN" dirty="0">
                <a:latin typeface="Times New Roman" panose="02020603050405020304" pitchFamily="18" charset="0"/>
                <a:cs typeface="Times New Roman" panose="02020603050405020304" pitchFamily="18" charset="0"/>
              </a:rPr>
              <a:t>Neural Data Transformer 2</a:t>
            </a:r>
            <a:r>
              <a:rPr kumimoji="1" lang="zh-CN"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NDT2</a:t>
            </a:r>
            <a:r>
              <a:rPr kumimoji="1" lang="zh-CN" altLang="en-US" dirty="0">
                <a:latin typeface="Times New Roman" panose="02020603050405020304" pitchFamily="18" charset="0"/>
                <a:cs typeface="Times New Roman" panose="02020603050405020304" pitchFamily="18" charset="0"/>
              </a:rPr>
              <a:t>），这是一个时空变换器模型，它通过大规模无监督预训练来学习跨不同实验环境的神经数据表征。</a:t>
            </a:r>
            <a:endParaRPr kumimoji="1" lang="en-US" altLang="zh-CN" dirty="0">
              <a:latin typeface="Times New Roman" panose="02020603050405020304" pitchFamily="18" charset="0"/>
              <a:cs typeface="Times New Roman" panose="02020603050405020304" pitchFamily="18" charset="0"/>
            </a:endParaRPr>
          </a:p>
          <a:p>
            <a:pPr marL="457200" lvl="1" indent="0">
              <a:lnSpc>
                <a:spcPct val="150000"/>
              </a:lnSpc>
              <a:buNone/>
            </a:pPr>
            <a:r>
              <a:rPr kumimoji="1" lang="zh-CN" altLang="en-US" b="1" dirty="0">
                <a:latin typeface="Times New Roman" panose="02020603050405020304" pitchFamily="18" charset="0"/>
                <a:cs typeface="Times New Roman" panose="02020603050405020304" pitchFamily="18" charset="0"/>
              </a:rPr>
              <a:t>主要贡献：</a:t>
            </a:r>
            <a:endParaRPr kumimoji="1" lang="en-US" altLang="zh-CN" b="1" dirty="0">
              <a:latin typeface="Times New Roman" panose="02020603050405020304" pitchFamily="18" charset="0"/>
              <a:cs typeface="Times New Roman" panose="02020603050405020304" pitchFamily="18" charset="0"/>
            </a:endParaRPr>
          </a:p>
          <a:p>
            <a:pPr lvl="1">
              <a:lnSpc>
                <a:spcPct val="150000"/>
              </a:lnSpc>
            </a:pPr>
            <a:r>
              <a:rPr kumimoji="1" lang="zh-CN" altLang="en-US" dirty="0">
                <a:latin typeface="Times New Roman" panose="02020603050405020304" pitchFamily="18" charset="0"/>
                <a:cs typeface="Times New Roman" panose="02020603050405020304" pitchFamily="18" charset="0"/>
              </a:rPr>
              <a:t>多上下文预训练：</a:t>
            </a:r>
            <a:r>
              <a:rPr kumimoji="1" lang="en-US" altLang="zh-CN" dirty="0">
                <a:latin typeface="Times New Roman" panose="02020603050405020304" pitchFamily="18" charset="0"/>
                <a:cs typeface="Times New Roman" panose="02020603050405020304" pitchFamily="18" charset="0"/>
              </a:rPr>
              <a:t>NDT2</a:t>
            </a:r>
            <a:r>
              <a:rPr kumimoji="1" lang="zh-CN" altLang="en-US" dirty="0">
                <a:latin typeface="Times New Roman" panose="02020603050405020304" pitchFamily="18" charset="0"/>
                <a:cs typeface="Times New Roman" panose="02020603050405020304" pitchFamily="18" charset="0"/>
              </a:rPr>
              <a:t>在多个会话、受试者和任务的数据上进行预训练，以学习通用的特征表示。</a:t>
            </a:r>
          </a:p>
          <a:p>
            <a:pPr lvl="1">
              <a:lnSpc>
                <a:spcPct val="150000"/>
              </a:lnSpc>
            </a:pPr>
            <a:r>
              <a:rPr kumimoji="1" lang="zh-CN" altLang="en-US" dirty="0">
                <a:latin typeface="Times New Roman" panose="02020603050405020304" pitchFamily="18" charset="0"/>
                <a:cs typeface="Times New Roman" panose="02020603050405020304" pitchFamily="18" charset="0"/>
              </a:rPr>
              <a:t>时空注意力机制：模型利用注意力机制来关注神经活动中的关键时空特征。</a:t>
            </a:r>
          </a:p>
          <a:p>
            <a:pPr lvl="1">
              <a:lnSpc>
                <a:spcPct val="150000"/>
              </a:lnSpc>
            </a:pPr>
            <a:r>
              <a:rPr kumimoji="1" lang="zh-CN" altLang="en-US" dirty="0">
                <a:latin typeface="Times New Roman" panose="02020603050405020304" pitchFamily="18" charset="0"/>
                <a:cs typeface="Times New Roman" panose="02020603050405020304" pitchFamily="18" charset="0"/>
              </a:rPr>
              <a:t>学习上下文嵌入：模型使用已知的元数据（如会话</a:t>
            </a:r>
            <a:r>
              <a:rPr kumimoji="1" lang="en-US" altLang="zh-CN" dirty="0">
                <a:latin typeface="Times New Roman" panose="02020603050405020304" pitchFamily="18" charset="0"/>
                <a:cs typeface="Times New Roman" panose="02020603050405020304" pitchFamily="18" charset="0"/>
              </a:rPr>
              <a:t>ID</a:t>
            </a:r>
            <a:r>
              <a:rPr kumimoji="1" lang="zh-CN" altLang="en-US" dirty="0">
                <a:latin typeface="Times New Roman" panose="02020603050405020304" pitchFamily="18" charset="0"/>
                <a:cs typeface="Times New Roman" panose="02020603050405020304" pitchFamily="18" charset="0"/>
              </a:rPr>
              <a:t>、受试者</a:t>
            </a:r>
            <a:r>
              <a:rPr kumimoji="1" lang="en-US" altLang="zh-CN" dirty="0">
                <a:latin typeface="Times New Roman" panose="02020603050405020304" pitchFamily="18" charset="0"/>
                <a:cs typeface="Times New Roman" panose="02020603050405020304" pitchFamily="18" charset="0"/>
              </a:rPr>
              <a:t>ID</a:t>
            </a:r>
            <a:r>
              <a:rPr kumimoji="1" lang="zh-CN" altLang="en-US" dirty="0">
                <a:latin typeface="Times New Roman" panose="02020603050405020304" pitchFamily="18" charset="0"/>
                <a:cs typeface="Times New Roman" panose="02020603050405020304" pitchFamily="18" charset="0"/>
              </a:rPr>
              <a:t>）来学习上下文嵌入，以适应不同的实验条件。</a:t>
            </a:r>
          </a:p>
          <a:p>
            <a:pPr lvl="1">
              <a:lnSpc>
                <a:spcPct val="150000"/>
              </a:lnSpc>
            </a:pPr>
            <a:r>
              <a:rPr kumimoji="1" lang="zh-CN" altLang="en-US" dirty="0">
                <a:latin typeface="Times New Roman" panose="02020603050405020304" pitchFamily="18" charset="0"/>
                <a:cs typeface="Times New Roman" panose="02020603050405020304" pitchFamily="18" charset="0"/>
              </a:rPr>
              <a:t>不对称编码</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解码架构：</a:t>
            </a:r>
            <a:r>
              <a:rPr kumimoji="1" lang="en-US" altLang="zh-CN" dirty="0">
                <a:latin typeface="Times New Roman" panose="02020603050405020304" pitchFamily="18" charset="0"/>
                <a:cs typeface="Times New Roman" panose="02020603050405020304" pitchFamily="18" charset="0"/>
              </a:rPr>
              <a:t>NDT2</a:t>
            </a:r>
            <a:r>
              <a:rPr kumimoji="1" lang="zh-CN" altLang="en-US" dirty="0">
                <a:latin typeface="Times New Roman" panose="02020603050405020304" pitchFamily="18" charset="0"/>
                <a:cs typeface="Times New Roman" panose="02020603050405020304" pitchFamily="18" charset="0"/>
              </a:rPr>
              <a:t>采用先编码未掩码令牌，再解码掩码令牌的架构，提高了模型的记忆效率。</a:t>
            </a:r>
            <a:endParaRPr kumimoji="1" lang="en-US" altLang="zh-CN" dirty="0">
              <a:latin typeface="Times New Roman" panose="02020603050405020304" pitchFamily="18" charset="0"/>
              <a:cs typeface="Times New Roman" panose="02020603050405020304" pitchFamily="18" charset="0"/>
            </a:endParaRPr>
          </a:p>
          <a:p>
            <a:pPr marL="457200" lvl="1" indent="0">
              <a:lnSpc>
                <a:spcPct val="150000"/>
              </a:lnSpc>
              <a:buNone/>
            </a:pPr>
            <a:r>
              <a:rPr kumimoji="1" lang="zh-CN" altLang="en-US" b="1" dirty="0">
                <a:latin typeface="Times New Roman" panose="02020603050405020304" pitchFamily="18" charset="0"/>
                <a:cs typeface="Times New Roman" panose="02020603050405020304" pitchFamily="18" charset="0"/>
              </a:rPr>
              <a:t>主要结果：</a:t>
            </a:r>
            <a:endParaRPr kumimoji="1" lang="en-US" altLang="zh-CN" b="1" dirty="0">
              <a:latin typeface="Times New Roman" panose="02020603050405020304" pitchFamily="18" charset="0"/>
              <a:cs typeface="Times New Roman" panose="02020603050405020304" pitchFamily="18" charset="0"/>
            </a:endParaRPr>
          </a:p>
          <a:p>
            <a:pPr lvl="1">
              <a:lnSpc>
                <a:spcPct val="150000"/>
              </a:lnSpc>
            </a:pPr>
            <a:r>
              <a:rPr kumimoji="1" lang="zh-CN" altLang="en-US" dirty="0">
                <a:latin typeface="Times New Roman" panose="02020603050405020304" pitchFamily="18" charset="0"/>
                <a:cs typeface="Times New Roman" panose="02020603050405020304" pitchFamily="18" charset="0"/>
              </a:rPr>
              <a:t>在猴子的</a:t>
            </a:r>
            <a:r>
              <a:rPr kumimoji="1" lang="en-US" altLang="zh-CN" dirty="0">
                <a:latin typeface="Times New Roman" panose="02020603050405020304" pitchFamily="18" charset="0"/>
                <a:cs typeface="Times New Roman" panose="02020603050405020304" pitchFamily="18" charset="0"/>
              </a:rPr>
              <a:t>Random Target Task (RTT)</a:t>
            </a:r>
            <a:r>
              <a:rPr kumimoji="1" lang="zh-CN" altLang="en-US" dirty="0">
                <a:latin typeface="Times New Roman" panose="02020603050405020304" pitchFamily="18" charset="0"/>
                <a:cs typeface="Times New Roman" panose="02020603050405020304" pitchFamily="18" charset="0"/>
              </a:rPr>
              <a:t>数据集上的预训练效果评估、预训练数据量和类型的影响分析、实时光标控制实验等。</a:t>
            </a:r>
          </a:p>
          <a:p>
            <a:pPr lvl="1">
              <a:lnSpc>
                <a:spcPct val="150000"/>
              </a:lnSpc>
            </a:pPr>
            <a:r>
              <a:rPr kumimoji="1" lang="zh-CN" altLang="en-US" dirty="0">
                <a:latin typeface="Times New Roman" panose="02020603050405020304" pitchFamily="18" charset="0"/>
                <a:cs typeface="Times New Roman" panose="02020603050405020304" pitchFamily="18" charset="0"/>
              </a:rPr>
              <a:t>在无监督和监督任务上都取得了性能提升，特别是在新实验会话中的快速适应能力。</a:t>
            </a:r>
            <a:endParaRPr kumimoji="1"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776250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Method</a:t>
            </a:r>
            <a:endParaRPr kumimoji="1" lang="zh-CN" altLang="en-US" dirty="0"/>
          </a:p>
        </p:txBody>
      </p:sp>
      <p:pic>
        <p:nvPicPr>
          <p:cNvPr id="3" name="图片 2">
            <a:extLst>
              <a:ext uri="{FF2B5EF4-FFF2-40B4-BE49-F238E27FC236}">
                <a16:creationId xmlns:a16="http://schemas.microsoft.com/office/drawing/2014/main" id="{EA48A03D-DD31-491D-8A91-2A0A9C6664EF}"/>
              </a:ext>
            </a:extLst>
          </p:cNvPr>
          <p:cNvPicPr>
            <a:picLocks noChangeAspect="1"/>
          </p:cNvPicPr>
          <p:nvPr/>
        </p:nvPicPr>
        <p:blipFill>
          <a:blip r:embed="rId3"/>
          <a:stretch>
            <a:fillRect/>
          </a:stretch>
        </p:blipFill>
        <p:spPr>
          <a:xfrm>
            <a:off x="975508" y="1116625"/>
            <a:ext cx="9925050" cy="4124325"/>
          </a:xfrm>
          <a:prstGeom prst="rect">
            <a:avLst/>
          </a:prstGeom>
        </p:spPr>
      </p:pic>
      <p:pic>
        <p:nvPicPr>
          <p:cNvPr id="4" name="图片 3">
            <a:extLst>
              <a:ext uri="{FF2B5EF4-FFF2-40B4-BE49-F238E27FC236}">
                <a16:creationId xmlns:a16="http://schemas.microsoft.com/office/drawing/2014/main" id="{DDAF3F35-10BA-4EFD-ACD1-EA964F5EE337}"/>
              </a:ext>
            </a:extLst>
          </p:cNvPr>
          <p:cNvPicPr>
            <a:picLocks noChangeAspect="1"/>
          </p:cNvPicPr>
          <p:nvPr/>
        </p:nvPicPr>
        <p:blipFill>
          <a:blip r:embed="rId4"/>
          <a:stretch>
            <a:fillRect/>
          </a:stretch>
        </p:blipFill>
        <p:spPr>
          <a:xfrm>
            <a:off x="1635883" y="5533287"/>
            <a:ext cx="9510861" cy="883151"/>
          </a:xfrm>
          <a:prstGeom prst="rect">
            <a:avLst/>
          </a:prstGeom>
        </p:spPr>
      </p:pic>
      <p:pic>
        <p:nvPicPr>
          <p:cNvPr id="2" name="图片 1">
            <a:extLst>
              <a:ext uri="{FF2B5EF4-FFF2-40B4-BE49-F238E27FC236}">
                <a16:creationId xmlns:a16="http://schemas.microsoft.com/office/drawing/2014/main" id="{A5A1173F-237F-4A3C-8123-8A1FC6FE9F68}"/>
              </a:ext>
            </a:extLst>
          </p:cNvPr>
          <p:cNvPicPr>
            <a:picLocks noChangeAspect="1"/>
          </p:cNvPicPr>
          <p:nvPr/>
        </p:nvPicPr>
        <p:blipFill>
          <a:blip r:embed="rId5"/>
          <a:stretch>
            <a:fillRect/>
          </a:stretch>
        </p:blipFill>
        <p:spPr>
          <a:xfrm>
            <a:off x="3367668" y="111165"/>
            <a:ext cx="8965812" cy="859291"/>
          </a:xfrm>
          <a:prstGeom prst="rect">
            <a:avLst/>
          </a:prstGeom>
        </p:spPr>
      </p:pic>
      <p:sp>
        <p:nvSpPr>
          <p:cNvPr id="5" name="矩形 4">
            <a:extLst>
              <a:ext uri="{FF2B5EF4-FFF2-40B4-BE49-F238E27FC236}">
                <a16:creationId xmlns:a16="http://schemas.microsoft.com/office/drawing/2014/main" id="{322ED414-E96E-463E-9BF1-A7C21C9AB32C}"/>
              </a:ext>
            </a:extLst>
          </p:cNvPr>
          <p:cNvSpPr/>
          <p:nvPr/>
        </p:nvSpPr>
        <p:spPr>
          <a:xfrm>
            <a:off x="9105155" y="1324097"/>
            <a:ext cx="2339102" cy="461665"/>
          </a:xfrm>
          <a:prstGeom prst="rect">
            <a:avLst/>
          </a:prstGeom>
        </p:spPr>
        <p:txBody>
          <a:bodyPr wrap="none">
            <a:spAutoFit/>
          </a:bodyPr>
          <a:lstStyle/>
          <a:p>
            <a:r>
              <a:rPr kumimoji="1" lang="zh-CN" altLang="en-US" sz="2400" b="1" dirty="0">
                <a:solidFill>
                  <a:schemeClr val="accent1">
                    <a:lumMod val="50000"/>
                  </a:schemeClr>
                </a:solidFill>
                <a:latin typeface="Times New Roman" panose="02020603050405020304" pitchFamily="18" charset="0"/>
                <a:cs typeface="Times New Roman" panose="02020603050405020304" pitchFamily="18" charset="0"/>
              </a:rPr>
              <a:t>多上下文预训练</a:t>
            </a:r>
          </a:p>
        </p:txBody>
      </p:sp>
      <p:sp>
        <p:nvSpPr>
          <p:cNvPr id="6" name="矩形 5">
            <a:extLst>
              <a:ext uri="{FF2B5EF4-FFF2-40B4-BE49-F238E27FC236}">
                <a16:creationId xmlns:a16="http://schemas.microsoft.com/office/drawing/2014/main" id="{A084FE65-41F5-452A-8752-F15AEF16037E}"/>
              </a:ext>
            </a:extLst>
          </p:cNvPr>
          <p:cNvSpPr/>
          <p:nvPr/>
        </p:nvSpPr>
        <p:spPr>
          <a:xfrm>
            <a:off x="1917294" y="1185132"/>
            <a:ext cx="2339102" cy="461665"/>
          </a:xfrm>
          <a:prstGeom prst="rect">
            <a:avLst/>
          </a:prstGeom>
        </p:spPr>
        <p:txBody>
          <a:bodyPr wrap="none">
            <a:spAutoFit/>
          </a:bodyPr>
          <a:lstStyle/>
          <a:p>
            <a:r>
              <a:rPr kumimoji="1" lang="zh-CN" altLang="en-US" sz="2400" b="1" dirty="0">
                <a:solidFill>
                  <a:schemeClr val="accent1">
                    <a:lumMod val="50000"/>
                  </a:schemeClr>
                </a:solidFill>
                <a:latin typeface="Times New Roman" panose="02020603050405020304" pitchFamily="18" charset="0"/>
                <a:cs typeface="Times New Roman" panose="02020603050405020304" pitchFamily="18" charset="0"/>
              </a:rPr>
              <a:t>时空注意力机制</a:t>
            </a:r>
            <a:endParaRPr lang="zh-CN" altLang="en-US" sz="2400" b="1" dirty="0">
              <a:solidFill>
                <a:schemeClr val="accent1">
                  <a:lumMod val="50000"/>
                </a:schemeClr>
              </a:solidFill>
            </a:endParaRPr>
          </a:p>
        </p:txBody>
      </p:sp>
      <p:sp>
        <p:nvSpPr>
          <p:cNvPr id="7" name="矩形 6">
            <a:extLst>
              <a:ext uri="{FF2B5EF4-FFF2-40B4-BE49-F238E27FC236}">
                <a16:creationId xmlns:a16="http://schemas.microsoft.com/office/drawing/2014/main" id="{91112B67-A2E9-4CFA-A34A-29ABF96A31DA}"/>
              </a:ext>
            </a:extLst>
          </p:cNvPr>
          <p:cNvSpPr/>
          <p:nvPr/>
        </p:nvSpPr>
        <p:spPr>
          <a:xfrm>
            <a:off x="5938033" y="1093265"/>
            <a:ext cx="2339102" cy="461665"/>
          </a:xfrm>
          <a:prstGeom prst="rect">
            <a:avLst/>
          </a:prstGeom>
        </p:spPr>
        <p:txBody>
          <a:bodyPr wrap="none">
            <a:spAutoFit/>
          </a:bodyPr>
          <a:lstStyle/>
          <a:p>
            <a:r>
              <a:rPr kumimoji="1" lang="zh-CN" altLang="en-US" sz="2400" b="1" dirty="0">
                <a:solidFill>
                  <a:schemeClr val="accent1">
                    <a:lumMod val="50000"/>
                  </a:schemeClr>
                </a:solidFill>
                <a:latin typeface="Times New Roman" panose="02020603050405020304" pitchFamily="18" charset="0"/>
                <a:cs typeface="Times New Roman" panose="02020603050405020304" pitchFamily="18" charset="0"/>
              </a:rPr>
              <a:t>学习上下文嵌入</a:t>
            </a:r>
          </a:p>
        </p:txBody>
      </p:sp>
      <p:sp>
        <p:nvSpPr>
          <p:cNvPr id="8" name="矩形 7">
            <a:extLst>
              <a:ext uri="{FF2B5EF4-FFF2-40B4-BE49-F238E27FC236}">
                <a16:creationId xmlns:a16="http://schemas.microsoft.com/office/drawing/2014/main" id="{A2867CA6-CE05-4D7C-9088-A77C22897B26}"/>
              </a:ext>
            </a:extLst>
          </p:cNvPr>
          <p:cNvSpPr/>
          <p:nvPr/>
        </p:nvSpPr>
        <p:spPr>
          <a:xfrm>
            <a:off x="6391313" y="5095749"/>
            <a:ext cx="3057247" cy="461665"/>
          </a:xfrm>
          <a:prstGeom prst="rect">
            <a:avLst/>
          </a:prstGeom>
        </p:spPr>
        <p:txBody>
          <a:bodyPr wrap="none">
            <a:spAutoFit/>
          </a:bodyPr>
          <a:lstStyle/>
          <a:p>
            <a:r>
              <a:rPr kumimoji="1" lang="zh-CN" altLang="en-US" sz="2400" b="1" dirty="0">
                <a:solidFill>
                  <a:schemeClr val="accent1">
                    <a:lumMod val="50000"/>
                  </a:schemeClr>
                </a:solidFill>
                <a:latin typeface="Times New Roman" panose="02020603050405020304" pitchFamily="18" charset="0"/>
                <a:cs typeface="Times New Roman" panose="02020603050405020304" pitchFamily="18" charset="0"/>
              </a:rPr>
              <a:t>不对称编码</a:t>
            </a:r>
            <a:r>
              <a:rPr kumimoji="1" lang="en-US" altLang="zh-CN" sz="2400" b="1" dirty="0">
                <a:solidFill>
                  <a:schemeClr val="accent1">
                    <a:lumMod val="50000"/>
                  </a:schemeClr>
                </a:solidFill>
                <a:latin typeface="Times New Roman" panose="02020603050405020304" pitchFamily="18" charset="0"/>
                <a:cs typeface="Times New Roman" panose="02020603050405020304" pitchFamily="18" charset="0"/>
              </a:rPr>
              <a:t>-</a:t>
            </a:r>
            <a:r>
              <a:rPr kumimoji="1" lang="zh-CN" altLang="en-US" sz="2400" b="1" dirty="0">
                <a:solidFill>
                  <a:schemeClr val="accent1">
                    <a:lumMod val="50000"/>
                  </a:schemeClr>
                </a:solidFill>
                <a:latin typeface="Times New Roman" panose="02020603050405020304" pitchFamily="18" charset="0"/>
                <a:cs typeface="Times New Roman" panose="02020603050405020304" pitchFamily="18" charset="0"/>
              </a:rPr>
              <a:t>解码架构</a:t>
            </a:r>
          </a:p>
        </p:txBody>
      </p:sp>
    </p:spTree>
    <p:extLst>
      <p:ext uri="{BB962C8B-B14F-4D97-AF65-F5344CB8AC3E}">
        <p14:creationId xmlns:p14="http://schemas.microsoft.com/office/powerpoint/2010/main" val="388290600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Method</a:t>
            </a:r>
            <a:endParaRPr kumimoji="1" lang="zh-CN" altLang="en-US" dirty="0"/>
          </a:p>
        </p:txBody>
      </p:sp>
      <p:pic>
        <p:nvPicPr>
          <p:cNvPr id="2" name="图片 1">
            <a:extLst>
              <a:ext uri="{FF2B5EF4-FFF2-40B4-BE49-F238E27FC236}">
                <a16:creationId xmlns:a16="http://schemas.microsoft.com/office/drawing/2014/main" id="{1542FB4E-E8AE-42FE-91AF-BD92F836AC44}"/>
              </a:ext>
            </a:extLst>
          </p:cNvPr>
          <p:cNvPicPr>
            <a:picLocks noChangeAspect="1"/>
          </p:cNvPicPr>
          <p:nvPr/>
        </p:nvPicPr>
        <p:blipFill>
          <a:blip r:embed="rId3"/>
          <a:stretch>
            <a:fillRect/>
          </a:stretch>
        </p:blipFill>
        <p:spPr>
          <a:xfrm>
            <a:off x="3475554" y="1416598"/>
            <a:ext cx="8181975" cy="4830486"/>
          </a:xfrm>
          <a:prstGeom prst="rect">
            <a:avLst/>
          </a:prstGeom>
        </p:spPr>
      </p:pic>
      <p:pic>
        <p:nvPicPr>
          <p:cNvPr id="4" name="图片 3">
            <a:extLst>
              <a:ext uri="{FF2B5EF4-FFF2-40B4-BE49-F238E27FC236}">
                <a16:creationId xmlns:a16="http://schemas.microsoft.com/office/drawing/2014/main" id="{384A8A80-AC0F-47DB-9AB2-62870A9FD447}"/>
              </a:ext>
            </a:extLst>
          </p:cNvPr>
          <p:cNvPicPr>
            <a:picLocks noChangeAspect="1"/>
          </p:cNvPicPr>
          <p:nvPr/>
        </p:nvPicPr>
        <p:blipFill>
          <a:blip r:embed="rId4"/>
          <a:stretch>
            <a:fillRect/>
          </a:stretch>
        </p:blipFill>
        <p:spPr>
          <a:xfrm>
            <a:off x="868207" y="1292379"/>
            <a:ext cx="2914650" cy="1952625"/>
          </a:xfrm>
          <a:prstGeom prst="rect">
            <a:avLst/>
          </a:prstGeom>
        </p:spPr>
      </p:pic>
    </p:spTree>
    <p:extLst>
      <p:ext uri="{BB962C8B-B14F-4D97-AF65-F5344CB8AC3E}">
        <p14:creationId xmlns:p14="http://schemas.microsoft.com/office/powerpoint/2010/main" val="1986293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zh-CN" altLang="en-US" dirty="0"/>
              <a:t>会议趋势</a:t>
            </a:r>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pic>
        <p:nvPicPr>
          <p:cNvPr id="5" name="图片 4">
            <a:extLst>
              <a:ext uri="{FF2B5EF4-FFF2-40B4-BE49-F238E27FC236}">
                <a16:creationId xmlns:a16="http://schemas.microsoft.com/office/drawing/2014/main" id="{520D236D-A274-4876-8C4B-29E190AD58EB}"/>
              </a:ext>
            </a:extLst>
          </p:cNvPr>
          <p:cNvPicPr>
            <a:picLocks noChangeAspect="1"/>
          </p:cNvPicPr>
          <p:nvPr/>
        </p:nvPicPr>
        <p:blipFill>
          <a:blip r:embed="rId3"/>
          <a:stretch>
            <a:fillRect/>
          </a:stretch>
        </p:blipFill>
        <p:spPr>
          <a:xfrm>
            <a:off x="1094269" y="1221958"/>
            <a:ext cx="10548002" cy="5000593"/>
          </a:xfrm>
          <a:prstGeom prst="rect">
            <a:avLst/>
          </a:prstGeom>
        </p:spPr>
      </p:pic>
    </p:spTree>
    <p:extLst>
      <p:ext uri="{BB962C8B-B14F-4D97-AF65-F5344CB8AC3E}">
        <p14:creationId xmlns:p14="http://schemas.microsoft.com/office/powerpoint/2010/main" val="7033257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Method</a:t>
            </a:r>
            <a:endParaRPr kumimoji="1" lang="zh-CN" altLang="en-US" dirty="0"/>
          </a:p>
        </p:txBody>
      </p:sp>
      <p:pic>
        <p:nvPicPr>
          <p:cNvPr id="5" name="图片 4">
            <a:extLst>
              <a:ext uri="{FF2B5EF4-FFF2-40B4-BE49-F238E27FC236}">
                <a16:creationId xmlns:a16="http://schemas.microsoft.com/office/drawing/2014/main" id="{AE78B2C5-0A1F-4A1A-A854-000F83272B9F}"/>
              </a:ext>
            </a:extLst>
          </p:cNvPr>
          <p:cNvPicPr>
            <a:picLocks noChangeAspect="1"/>
          </p:cNvPicPr>
          <p:nvPr/>
        </p:nvPicPr>
        <p:blipFill>
          <a:blip r:embed="rId3"/>
          <a:stretch>
            <a:fillRect/>
          </a:stretch>
        </p:blipFill>
        <p:spPr>
          <a:xfrm>
            <a:off x="1777327" y="1292117"/>
            <a:ext cx="8955823" cy="5079186"/>
          </a:xfrm>
          <a:prstGeom prst="rect">
            <a:avLst/>
          </a:prstGeom>
        </p:spPr>
      </p:pic>
    </p:spTree>
    <p:extLst>
      <p:ext uri="{BB962C8B-B14F-4D97-AF65-F5344CB8AC3E}">
        <p14:creationId xmlns:p14="http://schemas.microsoft.com/office/powerpoint/2010/main" val="1368621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lang="en-US" altLang="zh-CN" dirty="0"/>
              <a:t>NDT-method</a:t>
            </a:r>
            <a:endParaRPr kumimoji="1" lang="zh-CN" altLang="en-US"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2199278" y="1191859"/>
            <a:ext cx="947506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966883" y="1267094"/>
            <a:ext cx="3050314" cy="5030964"/>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10000"/>
              </a:lnSpc>
              <a:spcBef>
                <a:spcPct val="0"/>
              </a:spcBef>
              <a:buNone/>
            </a:pPr>
            <a:endParaRPr kumimoji="1" lang="en-US" altLang="zh-CN" sz="3600" b="1" dirty="0"/>
          </a:p>
        </p:txBody>
      </p:sp>
      <p:sp>
        <p:nvSpPr>
          <p:cNvPr id="14" name="文本框 13">
            <a:extLst>
              <a:ext uri="{FF2B5EF4-FFF2-40B4-BE49-F238E27FC236}">
                <a16:creationId xmlns:a16="http://schemas.microsoft.com/office/drawing/2014/main" id="{B4597EC1-EB5F-4E3F-A888-9375B8D82F90}"/>
              </a:ext>
            </a:extLst>
          </p:cNvPr>
          <p:cNvSpPr txBox="1"/>
          <p:nvPr/>
        </p:nvSpPr>
        <p:spPr>
          <a:xfrm>
            <a:off x="7720708" y="1676131"/>
            <a:ext cx="3507093" cy="621132"/>
          </a:xfrm>
          <a:prstGeom prst="rect">
            <a:avLst/>
          </a:prstGeom>
          <a:noFill/>
        </p:spPr>
        <p:txBody>
          <a:bodyPr wrap="square" rtlCol="0">
            <a:spAutoFit/>
          </a:bodyPr>
          <a:lstStyle/>
          <a:p>
            <a:pPr marL="0" lvl="1" indent="0">
              <a:lnSpc>
                <a:spcPct val="110000"/>
              </a:lnSpc>
              <a:spcBef>
                <a:spcPct val="0"/>
              </a:spcBef>
              <a:buNone/>
            </a:pPr>
            <a:r>
              <a:rPr kumimoji="1" lang="en-US" altLang="zh-CN" sz="1600" b="1" dirty="0" err="1"/>
              <a:t>Tansformer</a:t>
            </a:r>
            <a:r>
              <a:rPr kumimoji="1" lang="zh-CN" altLang="en-US" sz="1600" b="1" dirty="0"/>
              <a:t>代替</a:t>
            </a:r>
            <a:r>
              <a:rPr kumimoji="1" lang="en-US" altLang="zh-CN" sz="1600" b="1" dirty="0" err="1"/>
              <a:t>nn</a:t>
            </a:r>
            <a:r>
              <a:rPr kumimoji="1" lang="zh-CN" altLang="en-US" sz="1600" b="1" dirty="0"/>
              <a:t>的时序建模方式，使得具有平行效果</a:t>
            </a:r>
            <a:endParaRPr kumimoji="1" lang="en-US" altLang="zh-CN" sz="1600" b="1" dirty="0"/>
          </a:p>
        </p:txBody>
      </p:sp>
      <p:sp>
        <p:nvSpPr>
          <p:cNvPr id="5" name="矩形 4">
            <a:extLst>
              <a:ext uri="{FF2B5EF4-FFF2-40B4-BE49-F238E27FC236}">
                <a16:creationId xmlns:a16="http://schemas.microsoft.com/office/drawing/2014/main" id="{ADC9DD8C-37BD-4A73-9702-447CF9A26055}"/>
              </a:ext>
            </a:extLst>
          </p:cNvPr>
          <p:cNvSpPr/>
          <p:nvPr/>
        </p:nvSpPr>
        <p:spPr>
          <a:xfrm>
            <a:off x="966883" y="6406882"/>
            <a:ext cx="11114403" cy="276999"/>
          </a:xfrm>
          <a:prstGeom prst="rect">
            <a:avLst/>
          </a:prstGeom>
        </p:spPr>
        <p:txBody>
          <a:bodyPr wrap="square">
            <a:spAutoFit/>
          </a:bodyPr>
          <a:lstStyle/>
          <a:p>
            <a:r>
              <a:rPr lang="en-US" altLang="zh-CN" sz="1200" dirty="0"/>
              <a:t>Ye J, </a:t>
            </a:r>
            <a:r>
              <a:rPr lang="en-US" altLang="zh-CN" sz="1200" dirty="0" err="1"/>
              <a:t>Pandarinath</a:t>
            </a:r>
            <a:r>
              <a:rPr lang="en-US" altLang="zh-CN" sz="1200" dirty="0"/>
              <a:t> C. Representation learning for neural population activity with Neural Data Transformers[J]. </a:t>
            </a:r>
            <a:r>
              <a:rPr lang="en-US" altLang="zh-CN" sz="1200" dirty="0" err="1"/>
              <a:t>arXiv</a:t>
            </a:r>
            <a:r>
              <a:rPr lang="en-US" altLang="zh-CN" sz="1200" dirty="0"/>
              <a:t> preprint arXiv:2108.01210, 2021.</a:t>
            </a:r>
            <a:endParaRPr lang="zh-CN" altLang="en-US" sz="500" dirty="0"/>
          </a:p>
        </p:txBody>
      </p:sp>
      <p:pic>
        <p:nvPicPr>
          <p:cNvPr id="6" name="图片 5">
            <a:extLst>
              <a:ext uri="{FF2B5EF4-FFF2-40B4-BE49-F238E27FC236}">
                <a16:creationId xmlns:a16="http://schemas.microsoft.com/office/drawing/2014/main" id="{49031663-9FB3-4171-9A00-BCD3A20618B1}"/>
              </a:ext>
            </a:extLst>
          </p:cNvPr>
          <p:cNvPicPr>
            <a:picLocks noChangeAspect="1"/>
          </p:cNvPicPr>
          <p:nvPr/>
        </p:nvPicPr>
        <p:blipFill>
          <a:blip r:embed="rId3"/>
          <a:stretch>
            <a:fillRect/>
          </a:stretch>
        </p:blipFill>
        <p:spPr>
          <a:xfrm>
            <a:off x="1077576" y="1514463"/>
            <a:ext cx="6475844" cy="1612215"/>
          </a:xfrm>
          <a:prstGeom prst="rect">
            <a:avLst/>
          </a:prstGeom>
        </p:spPr>
      </p:pic>
      <p:pic>
        <p:nvPicPr>
          <p:cNvPr id="10" name="图片 9">
            <a:extLst>
              <a:ext uri="{FF2B5EF4-FFF2-40B4-BE49-F238E27FC236}">
                <a16:creationId xmlns:a16="http://schemas.microsoft.com/office/drawing/2014/main" id="{338455FB-1770-4233-ADE8-A27A2AF70C91}"/>
              </a:ext>
            </a:extLst>
          </p:cNvPr>
          <p:cNvPicPr>
            <a:picLocks noChangeAspect="1"/>
          </p:cNvPicPr>
          <p:nvPr/>
        </p:nvPicPr>
        <p:blipFill>
          <a:blip r:embed="rId4"/>
          <a:stretch>
            <a:fillRect/>
          </a:stretch>
        </p:blipFill>
        <p:spPr>
          <a:xfrm>
            <a:off x="1251679" y="3449282"/>
            <a:ext cx="5868353" cy="2766761"/>
          </a:xfrm>
          <a:prstGeom prst="rect">
            <a:avLst/>
          </a:prstGeom>
        </p:spPr>
      </p:pic>
      <p:pic>
        <p:nvPicPr>
          <p:cNvPr id="13" name="图片 12">
            <a:extLst>
              <a:ext uri="{FF2B5EF4-FFF2-40B4-BE49-F238E27FC236}">
                <a16:creationId xmlns:a16="http://schemas.microsoft.com/office/drawing/2014/main" id="{F77D9F52-DEE0-4119-8517-A692EFF3B9D3}"/>
              </a:ext>
            </a:extLst>
          </p:cNvPr>
          <p:cNvPicPr>
            <a:picLocks noChangeAspect="1"/>
          </p:cNvPicPr>
          <p:nvPr/>
        </p:nvPicPr>
        <p:blipFill>
          <a:blip r:embed="rId5"/>
          <a:stretch>
            <a:fillRect/>
          </a:stretch>
        </p:blipFill>
        <p:spPr>
          <a:xfrm>
            <a:off x="8174805" y="3002426"/>
            <a:ext cx="2977767" cy="3368877"/>
          </a:xfrm>
          <a:prstGeom prst="rect">
            <a:avLst/>
          </a:prstGeom>
        </p:spPr>
      </p:pic>
    </p:spTree>
    <p:extLst>
      <p:ext uri="{BB962C8B-B14F-4D97-AF65-F5344CB8AC3E}">
        <p14:creationId xmlns:p14="http://schemas.microsoft.com/office/powerpoint/2010/main" val="33146883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lang="en-US" altLang="zh-CN" dirty="0"/>
              <a:t>STNDT-method</a:t>
            </a:r>
            <a:endParaRPr kumimoji="1" lang="zh-CN" altLang="en-US"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2199278" y="1191859"/>
            <a:ext cx="947506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966883" y="1267094"/>
            <a:ext cx="3050314" cy="5030964"/>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lvl="1" indent="0">
              <a:lnSpc>
                <a:spcPct val="110000"/>
              </a:lnSpc>
              <a:spcBef>
                <a:spcPct val="0"/>
              </a:spcBef>
              <a:buNone/>
            </a:pPr>
            <a:endParaRPr kumimoji="1" lang="en-US" altLang="zh-CN" sz="3600" b="1" dirty="0"/>
          </a:p>
        </p:txBody>
      </p:sp>
      <p:sp>
        <p:nvSpPr>
          <p:cNvPr id="14" name="文本框 13">
            <a:extLst>
              <a:ext uri="{FF2B5EF4-FFF2-40B4-BE49-F238E27FC236}">
                <a16:creationId xmlns:a16="http://schemas.microsoft.com/office/drawing/2014/main" id="{B4597EC1-EB5F-4E3F-A888-9375B8D82F90}"/>
              </a:ext>
            </a:extLst>
          </p:cNvPr>
          <p:cNvSpPr txBox="1"/>
          <p:nvPr/>
        </p:nvSpPr>
        <p:spPr>
          <a:xfrm>
            <a:off x="1005640" y="3931636"/>
            <a:ext cx="4549396" cy="891975"/>
          </a:xfrm>
          <a:prstGeom prst="rect">
            <a:avLst/>
          </a:prstGeom>
          <a:noFill/>
        </p:spPr>
        <p:txBody>
          <a:bodyPr wrap="square" rtlCol="0">
            <a:spAutoFit/>
          </a:bodyPr>
          <a:lstStyle/>
          <a:p>
            <a:pPr marL="0" lvl="1" indent="0">
              <a:lnSpc>
                <a:spcPct val="110000"/>
              </a:lnSpc>
              <a:spcBef>
                <a:spcPct val="0"/>
              </a:spcBef>
              <a:buNone/>
            </a:pPr>
            <a:r>
              <a:rPr kumimoji="1" lang="zh-CN" altLang="en-US" sz="1600" b="1" dirty="0"/>
              <a:t>在基于</a:t>
            </a:r>
            <a:r>
              <a:rPr kumimoji="1" lang="en-US" altLang="zh-CN" sz="1600" b="1" dirty="0"/>
              <a:t>NDT</a:t>
            </a:r>
            <a:r>
              <a:rPr kumimoji="1" lang="zh-CN" altLang="en-US" sz="1600" b="1" dirty="0"/>
              <a:t>很好的建模神经群体的时间演化的基础上，建模</a:t>
            </a:r>
            <a:r>
              <a:rPr kumimoji="1" lang="en-US" altLang="zh-CN" sz="1600" b="1" dirty="0"/>
              <a:t>neurons</a:t>
            </a:r>
            <a:r>
              <a:rPr kumimoji="1" lang="zh-CN" altLang="en-US" sz="1600" b="1" dirty="0"/>
              <a:t>之间的关系；</a:t>
            </a:r>
            <a:endParaRPr kumimoji="1" lang="en-US" altLang="zh-CN" sz="1600" b="1" dirty="0"/>
          </a:p>
          <a:p>
            <a:pPr marL="0" lvl="1" indent="0">
              <a:lnSpc>
                <a:spcPct val="110000"/>
              </a:lnSpc>
              <a:spcBef>
                <a:spcPct val="0"/>
              </a:spcBef>
              <a:buNone/>
            </a:pPr>
            <a:r>
              <a:rPr kumimoji="1" lang="zh-CN" altLang="en-US" sz="1600" b="1" dirty="0"/>
              <a:t>此外提出了对比学习的</a:t>
            </a:r>
            <a:r>
              <a:rPr kumimoji="1" lang="en-US" altLang="zh-CN" sz="1600" b="1" dirty="0"/>
              <a:t>loss</a:t>
            </a:r>
            <a:r>
              <a:rPr kumimoji="1" lang="zh-CN" altLang="en-US" sz="1600" b="1" dirty="0"/>
              <a:t>来进一步提升性能</a:t>
            </a:r>
            <a:endParaRPr kumimoji="1" lang="en-US" altLang="zh-CN" sz="1600" b="1" dirty="0"/>
          </a:p>
        </p:txBody>
      </p:sp>
      <p:sp>
        <p:nvSpPr>
          <p:cNvPr id="5" name="矩形 4">
            <a:extLst>
              <a:ext uri="{FF2B5EF4-FFF2-40B4-BE49-F238E27FC236}">
                <a16:creationId xmlns:a16="http://schemas.microsoft.com/office/drawing/2014/main" id="{ADC9DD8C-37BD-4A73-9702-447CF9A26055}"/>
              </a:ext>
            </a:extLst>
          </p:cNvPr>
          <p:cNvSpPr/>
          <p:nvPr/>
        </p:nvSpPr>
        <p:spPr>
          <a:xfrm>
            <a:off x="966883" y="6406882"/>
            <a:ext cx="11114403" cy="261610"/>
          </a:xfrm>
          <a:prstGeom prst="rect">
            <a:avLst/>
          </a:prstGeom>
        </p:spPr>
        <p:txBody>
          <a:bodyPr wrap="square">
            <a:spAutoFit/>
          </a:bodyPr>
          <a:lstStyle/>
          <a:p>
            <a:r>
              <a:rPr lang="en-US" altLang="zh-CN" sz="1100" dirty="0"/>
              <a:t>Le T, </a:t>
            </a:r>
            <a:r>
              <a:rPr lang="en-US" altLang="zh-CN" sz="1100" dirty="0" err="1"/>
              <a:t>Shlizerman</a:t>
            </a:r>
            <a:r>
              <a:rPr lang="en-US" altLang="zh-CN" sz="1100" dirty="0"/>
              <a:t> E. STNDT: Modeling Neural Population Activity with Spatiotemporal Transformers[J]. Advances in Neural Information Processing Systems, 2022, 35: 17926-17939.</a:t>
            </a:r>
            <a:endParaRPr lang="zh-CN" altLang="en-US" sz="800" dirty="0"/>
          </a:p>
        </p:txBody>
      </p:sp>
      <p:grpSp>
        <p:nvGrpSpPr>
          <p:cNvPr id="9" name="组合 8">
            <a:extLst>
              <a:ext uri="{FF2B5EF4-FFF2-40B4-BE49-F238E27FC236}">
                <a16:creationId xmlns:a16="http://schemas.microsoft.com/office/drawing/2014/main" id="{1A8E876E-A4FE-4289-B217-F4A0E8F679B2}"/>
              </a:ext>
            </a:extLst>
          </p:cNvPr>
          <p:cNvGrpSpPr/>
          <p:nvPr/>
        </p:nvGrpSpPr>
        <p:grpSpPr>
          <a:xfrm>
            <a:off x="970523" y="1267094"/>
            <a:ext cx="4588837" cy="2121945"/>
            <a:chOff x="1026872" y="1354307"/>
            <a:chExt cx="4274560" cy="1923918"/>
          </a:xfrm>
        </p:grpSpPr>
        <p:pic>
          <p:nvPicPr>
            <p:cNvPr id="2" name="图片 1">
              <a:extLst>
                <a:ext uri="{FF2B5EF4-FFF2-40B4-BE49-F238E27FC236}">
                  <a16:creationId xmlns:a16="http://schemas.microsoft.com/office/drawing/2014/main" id="{464F475F-1E36-4BCA-81F6-9659B22ACDE1}"/>
                </a:ext>
              </a:extLst>
            </p:cNvPr>
            <p:cNvPicPr>
              <a:picLocks noChangeAspect="1"/>
            </p:cNvPicPr>
            <p:nvPr/>
          </p:nvPicPr>
          <p:blipFill>
            <a:blip r:embed="rId3"/>
            <a:stretch>
              <a:fillRect/>
            </a:stretch>
          </p:blipFill>
          <p:spPr>
            <a:xfrm>
              <a:off x="1026872" y="1643355"/>
              <a:ext cx="4274560" cy="1634870"/>
            </a:xfrm>
            <a:prstGeom prst="rect">
              <a:avLst/>
            </a:prstGeom>
          </p:spPr>
        </p:pic>
        <p:pic>
          <p:nvPicPr>
            <p:cNvPr id="3" name="图片 2">
              <a:extLst>
                <a:ext uri="{FF2B5EF4-FFF2-40B4-BE49-F238E27FC236}">
                  <a16:creationId xmlns:a16="http://schemas.microsoft.com/office/drawing/2014/main" id="{66420D72-2229-45D9-89A7-765EBA549717}"/>
                </a:ext>
              </a:extLst>
            </p:cNvPr>
            <p:cNvPicPr>
              <a:picLocks noChangeAspect="1"/>
            </p:cNvPicPr>
            <p:nvPr/>
          </p:nvPicPr>
          <p:blipFill>
            <a:blip r:embed="rId4"/>
            <a:stretch>
              <a:fillRect/>
            </a:stretch>
          </p:blipFill>
          <p:spPr>
            <a:xfrm>
              <a:off x="1168046" y="1354307"/>
              <a:ext cx="3992212" cy="291402"/>
            </a:xfrm>
            <a:prstGeom prst="rect">
              <a:avLst/>
            </a:prstGeom>
          </p:spPr>
        </p:pic>
      </p:grpSp>
      <p:pic>
        <p:nvPicPr>
          <p:cNvPr id="4" name="图片 3">
            <a:extLst>
              <a:ext uri="{FF2B5EF4-FFF2-40B4-BE49-F238E27FC236}">
                <a16:creationId xmlns:a16="http://schemas.microsoft.com/office/drawing/2014/main" id="{1E5BC3DF-DEC4-426A-B0FF-F8F2737EA81F}"/>
              </a:ext>
            </a:extLst>
          </p:cNvPr>
          <p:cNvPicPr>
            <a:picLocks noChangeAspect="1"/>
          </p:cNvPicPr>
          <p:nvPr/>
        </p:nvPicPr>
        <p:blipFill>
          <a:blip r:embed="rId5"/>
          <a:stretch>
            <a:fillRect/>
          </a:stretch>
        </p:blipFill>
        <p:spPr>
          <a:xfrm>
            <a:off x="6128185" y="895062"/>
            <a:ext cx="5366158" cy="2697862"/>
          </a:xfrm>
          <a:prstGeom prst="rect">
            <a:avLst/>
          </a:prstGeom>
        </p:spPr>
      </p:pic>
      <p:pic>
        <p:nvPicPr>
          <p:cNvPr id="17" name="图片 16">
            <a:extLst>
              <a:ext uri="{FF2B5EF4-FFF2-40B4-BE49-F238E27FC236}">
                <a16:creationId xmlns:a16="http://schemas.microsoft.com/office/drawing/2014/main" id="{6B378526-00D4-4FCE-840E-C393D55D26C0}"/>
              </a:ext>
            </a:extLst>
          </p:cNvPr>
          <p:cNvPicPr>
            <a:picLocks noChangeAspect="1"/>
          </p:cNvPicPr>
          <p:nvPr/>
        </p:nvPicPr>
        <p:blipFill>
          <a:blip r:embed="rId6"/>
          <a:stretch>
            <a:fillRect/>
          </a:stretch>
        </p:blipFill>
        <p:spPr>
          <a:xfrm>
            <a:off x="6429248" y="3766531"/>
            <a:ext cx="4757112" cy="2490778"/>
          </a:xfrm>
          <a:prstGeom prst="rect">
            <a:avLst/>
          </a:prstGeom>
        </p:spPr>
      </p:pic>
    </p:spTree>
    <p:extLst>
      <p:ext uri="{BB962C8B-B14F-4D97-AF65-F5344CB8AC3E}">
        <p14:creationId xmlns:p14="http://schemas.microsoft.com/office/powerpoint/2010/main" val="1735884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293074"/>
            <a:ext cx="8983029" cy="8235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lang="en-US" altLang="zh-CN" dirty="0"/>
              <a:t>NeurIPS-2023-spotlight</a:t>
            </a:r>
            <a:endParaRPr lang="zh-CN" altLang="en-US" dirty="0">
              <a:highlight>
                <a:srgbClr val="CE9A28"/>
              </a:highlight>
            </a:endParaRPr>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pic>
        <p:nvPicPr>
          <p:cNvPr id="3" name="图片 2">
            <a:extLst>
              <a:ext uri="{FF2B5EF4-FFF2-40B4-BE49-F238E27FC236}">
                <a16:creationId xmlns:a16="http://schemas.microsoft.com/office/drawing/2014/main" id="{2A5FC00C-D712-4740-ADC8-9F17B850E239}"/>
              </a:ext>
            </a:extLst>
          </p:cNvPr>
          <p:cNvPicPr>
            <a:picLocks noChangeAspect="1"/>
          </p:cNvPicPr>
          <p:nvPr/>
        </p:nvPicPr>
        <p:blipFill>
          <a:blip r:embed="rId3"/>
          <a:stretch>
            <a:fillRect/>
          </a:stretch>
        </p:blipFill>
        <p:spPr>
          <a:xfrm>
            <a:off x="1218872" y="1592198"/>
            <a:ext cx="9658350" cy="3733800"/>
          </a:xfrm>
          <a:prstGeom prst="rect">
            <a:avLst/>
          </a:prstGeom>
        </p:spPr>
      </p:pic>
    </p:spTree>
    <p:extLst>
      <p:ext uri="{BB962C8B-B14F-4D97-AF65-F5344CB8AC3E}">
        <p14:creationId xmlns:p14="http://schemas.microsoft.com/office/powerpoint/2010/main" val="9908322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Abstract</a:t>
            </a:r>
            <a:endParaRPr kumimoji="1" lang="zh-CN" altLang="en-US" dirty="0"/>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7" y="1221957"/>
            <a:ext cx="11048663" cy="4968777"/>
          </a:xfrm>
          <a:prstGeom prst="rect">
            <a:avLst/>
          </a:prstGeom>
        </p:spPr>
        <p:txBody>
          <a:bodyPr vert="horz" lIns="135005" tIns="67502" rIns="135005" bIns="67502"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r>
              <a:rPr kumimoji="1" lang="zh-CN" altLang="en-US" b="1" dirty="0">
                <a:latin typeface="Times New Roman" panose="02020603050405020304" pitchFamily="18" charset="0"/>
                <a:cs typeface="Times New Roman" panose="02020603050405020304" pitchFamily="18" charset="0"/>
              </a:rPr>
              <a:t>目标：</a:t>
            </a:r>
            <a:r>
              <a:rPr kumimoji="1" lang="zh-CN" altLang="en-US" dirty="0">
                <a:latin typeface="Times New Roman" panose="02020603050405020304" pitchFamily="18" charset="0"/>
                <a:cs typeface="Times New Roman" panose="02020603050405020304" pitchFamily="18" charset="0"/>
              </a:rPr>
              <a:t>论文针对时间序列数据的自监督预训练问题，指出</a:t>
            </a:r>
            <a:r>
              <a:rPr kumimoji="1" lang="zh-CN" altLang="en-US" b="1" dirty="0">
                <a:latin typeface="Times New Roman" panose="02020603050405020304" pitchFamily="18" charset="0"/>
                <a:cs typeface="Times New Roman" panose="02020603050405020304" pitchFamily="18" charset="0"/>
              </a:rPr>
              <a:t>传统的掩码建模方法在处理时间序列时会破坏重要的时间变化信息</a:t>
            </a:r>
            <a:r>
              <a:rPr kumimoji="1" lang="zh-CN" altLang="en-US" dirty="0">
                <a:latin typeface="Times New Roman" panose="02020603050405020304" pitchFamily="18" charset="0"/>
                <a:cs typeface="Times New Roman" panose="02020603050405020304" pitchFamily="18" charset="0"/>
              </a:rPr>
              <a:t>，从而影响模型的表示学习能力。</a:t>
            </a:r>
            <a:endParaRPr kumimoji="1" lang="en-US" altLang="zh-CN" dirty="0">
              <a:latin typeface="Times New Roman" panose="02020603050405020304" pitchFamily="18" charset="0"/>
              <a:cs typeface="Times New Roman" panose="02020603050405020304" pitchFamily="18" charset="0"/>
            </a:endParaRPr>
          </a:p>
          <a:p>
            <a:pPr marL="457200" lvl="1" indent="0">
              <a:lnSpc>
                <a:spcPct val="150000"/>
              </a:lnSpc>
              <a:buNone/>
            </a:pPr>
            <a:r>
              <a:rPr kumimoji="1" lang="zh-CN" altLang="en-US" b="1" dirty="0">
                <a:latin typeface="Times New Roman" panose="02020603050405020304" pitchFamily="18" charset="0"/>
                <a:cs typeface="Times New Roman" panose="02020603050405020304" pitchFamily="18" charset="0"/>
              </a:rPr>
              <a:t>方法：</a:t>
            </a:r>
            <a:r>
              <a:rPr kumimoji="1" lang="zh-CN" altLang="en-US" dirty="0">
                <a:latin typeface="Times New Roman" panose="02020603050405020304" pitchFamily="18" charset="0"/>
                <a:cs typeface="Times New Roman" panose="02020603050405020304" pitchFamily="18" charset="0"/>
              </a:rPr>
              <a:t>提出了</a:t>
            </a:r>
            <a:r>
              <a:rPr kumimoji="1" lang="en-US" altLang="zh-CN" dirty="0" err="1">
                <a:latin typeface="Times New Roman" panose="02020603050405020304" pitchFamily="18" charset="0"/>
                <a:cs typeface="Times New Roman" panose="02020603050405020304" pitchFamily="18" charset="0"/>
              </a:rPr>
              <a:t>SimMTM</a:t>
            </a:r>
            <a:r>
              <a:rPr kumimoji="1" lang="zh-CN" altLang="en-US" dirty="0">
                <a:latin typeface="Times New Roman" panose="02020603050405020304" pitchFamily="18" charset="0"/>
                <a:cs typeface="Times New Roman" panose="02020603050405020304" pitchFamily="18" charset="0"/>
              </a:rPr>
              <a:t>框架，一种新的自监督预训练方法，通过在多个被掩盖的时间序列之间进行加权聚合来恢复原始时间序列，从而缓解了重建任务的难度，更好地捕获时间序列的局部流形结构。</a:t>
            </a:r>
            <a:endParaRPr kumimoji="1" lang="en-US" altLang="zh-CN" dirty="0">
              <a:latin typeface="Times New Roman" panose="02020603050405020304" pitchFamily="18" charset="0"/>
              <a:cs typeface="Times New Roman" panose="02020603050405020304" pitchFamily="18" charset="0"/>
            </a:endParaRPr>
          </a:p>
          <a:p>
            <a:pPr marL="457200" lvl="1" indent="0">
              <a:lnSpc>
                <a:spcPct val="150000"/>
              </a:lnSpc>
              <a:buNone/>
            </a:pPr>
            <a:r>
              <a:rPr kumimoji="1" lang="zh-CN" altLang="en-US" b="1" dirty="0">
                <a:latin typeface="Times New Roman" panose="02020603050405020304" pitchFamily="18" charset="0"/>
                <a:cs typeface="Times New Roman" panose="02020603050405020304" pitchFamily="18" charset="0"/>
              </a:rPr>
              <a:t>主要贡献：</a:t>
            </a:r>
            <a:endParaRPr kumimoji="1" lang="en-US" altLang="zh-CN" b="1" dirty="0">
              <a:latin typeface="Times New Roman" panose="02020603050405020304" pitchFamily="18" charset="0"/>
              <a:cs typeface="Times New Roman" panose="02020603050405020304" pitchFamily="18" charset="0"/>
            </a:endParaRPr>
          </a:p>
          <a:p>
            <a:pPr lvl="1">
              <a:lnSpc>
                <a:spcPct val="150000"/>
              </a:lnSpc>
            </a:pPr>
            <a:r>
              <a:rPr kumimoji="1" lang="en-US" altLang="zh-CN" dirty="0" err="1">
                <a:latin typeface="Times New Roman" panose="02020603050405020304" pitchFamily="18" charset="0"/>
                <a:cs typeface="Times New Roman" panose="02020603050405020304" pitchFamily="18" charset="0"/>
              </a:rPr>
              <a:t>SimMTM</a:t>
            </a:r>
            <a:r>
              <a:rPr kumimoji="1" lang="zh-CN" altLang="en-US" dirty="0">
                <a:latin typeface="Times New Roman" panose="02020603050405020304" pitchFamily="18" charset="0"/>
                <a:cs typeface="Times New Roman" panose="02020603050405020304" pitchFamily="18" charset="0"/>
              </a:rPr>
              <a:t>采用邻域聚合设计和约束损失，以学习时间序列的序列间和点间表示，并优化表示空间以符合时间序列流形的邻域假设</a:t>
            </a:r>
            <a:endParaRPr kumimoji="1" lang="en-US" altLang="zh-CN" dirty="0">
              <a:latin typeface="Times New Roman" panose="02020603050405020304" pitchFamily="18" charset="0"/>
              <a:cs typeface="Times New Roman" panose="02020603050405020304" pitchFamily="18" charset="0"/>
            </a:endParaRPr>
          </a:p>
          <a:p>
            <a:pPr marL="457200" lvl="1" indent="0">
              <a:lnSpc>
                <a:spcPct val="150000"/>
              </a:lnSpc>
              <a:buNone/>
            </a:pPr>
            <a:r>
              <a:rPr kumimoji="1" lang="zh-CN" altLang="en-US" b="1" dirty="0">
                <a:latin typeface="Times New Roman" panose="02020603050405020304" pitchFamily="18" charset="0"/>
                <a:cs typeface="Times New Roman" panose="02020603050405020304" pitchFamily="18" charset="0"/>
              </a:rPr>
              <a:t>主要结果：</a:t>
            </a:r>
            <a:endParaRPr kumimoji="1" lang="en-US" altLang="zh-CN" b="1" dirty="0">
              <a:latin typeface="Times New Roman" panose="02020603050405020304" pitchFamily="18" charset="0"/>
              <a:cs typeface="Times New Roman" panose="02020603050405020304" pitchFamily="18" charset="0"/>
            </a:endParaRPr>
          </a:p>
          <a:p>
            <a:pPr lvl="1">
              <a:lnSpc>
                <a:spcPct val="150000"/>
              </a:lnSpc>
            </a:pPr>
            <a:r>
              <a:rPr kumimoji="1" lang="zh-CN" altLang="en-US" dirty="0">
                <a:latin typeface="Times New Roman" panose="02020603050405020304" pitchFamily="18" charset="0"/>
                <a:cs typeface="Times New Roman" panose="02020603050405020304" pitchFamily="18" charset="0"/>
              </a:rPr>
              <a:t>在两个典型的时间序列分析任务</a:t>
            </a:r>
            <a:r>
              <a:rPr kumimoji="1" lang="en-US" altLang="zh-CN" dirty="0">
                <a:latin typeface="Times New Roman" panose="02020603050405020304" pitchFamily="18" charset="0"/>
                <a:cs typeface="Times New Roman" panose="02020603050405020304" pitchFamily="18" charset="0"/>
              </a:rPr>
              <a:t>——</a:t>
            </a:r>
            <a:r>
              <a:rPr kumimoji="1" lang="zh-CN" altLang="en-US" dirty="0">
                <a:latin typeface="Times New Roman" panose="02020603050405020304" pitchFamily="18" charset="0"/>
                <a:cs typeface="Times New Roman" panose="02020603050405020304" pitchFamily="18" charset="0"/>
              </a:rPr>
              <a:t>预测和分类上，都取得了最先进的微调性能，无论是在同域还是跨域设置中。</a:t>
            </a:r>
            <a:endParaRPr kumimoji="1"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58800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Method</a:t>
            </a:r>
            <a:endParaRPr kumimoji="1" lang="zh-CN" altLang="en-US" dirty="0"/>
          </a:p>
        </p:txBody>
      </p:sp>
      <p:pic>
        <p:nvPicPr>
          <p:cNvPr id="3" name="图片 2">
            <a:extLst>
              <a:ext uri="{FF2B5EF4-FFF2-40B4-BE49-F238E27FC236}">
                <a16:creationId xmlns:a16="http://schemas.microsoft.com/office/drawing/2014/main" id="{86280839-C7FA-4A9B-9CA0-4817CD210296}"/>
              </a:ext>
            </a:extLst>
          </p:cNvPr>
          <p:cNvPicPr>
            <a:picLocks noChangeAspect="1"/>
          </p:cNvPicPr>
          <p:nvPr/>
        </p:nvPicPr>
        <p:blipFill>
          <a:blip r:embed="rId3"/>
          <a:stretch>
            <a:fillRect/>
          </a:stretch>
        </p:blipFill>
        <p:spPr>
          <a:xfrm>
            <a:off x="1354626" y="1378142"/>
            <a:ext cx="9801225" cy="2954215"/>
          </a:xfrm>
          <a:prstGeom prst="rect">
            <a:avLst/>
          </a:prstGeom>
        </p:spPr>
      </p:pic>
      <p:pic>
        <p:nvPicPr>
          <p:cNvPr id="7" name="图片 6">
            <a:extLst>
              <a:ext uri="{FF2B5EF4-FFF2-40B4-BE49-F238E27FC236}">
                <a16:creationId xmlns:a16="http://schemas.microsoft.com/office/drawing/2014/main" id="{0C97AEF9-8319-4907-935C-9D6413470F1D}"/>
              </a:ext>
            </a:extLst>
          </p:cNvPr>
          <p:cNvPicPr>
            <a:picLocks noChangeAspect="1"/>
          </p:cNvPicPr>
          <p:nvPr/>
        </p:nvPicPr>
        <p:blipFill>
          <a:blip r:embed="rId4"/>
          <a:stretch>
            <a:fillRect/>
          </a:stretch>
        </p:blipFill>
        <p:spPr>
          <a:xfrm>
            <a:off x="1257448" y="4548739"/>
            <a:ext cx="9801225" cy="744093"/>
          </a:xfrm>
          <a:prstGeom prst="rect">
            <a:avLst/>
          </a:prstGeom>
        </p:spPr>
      </p:pic>
      <p:pic>
        <p:nvPicPr>
          <p:cNvPr id="15" name="图片 14">
            <a:extLst>
              <a:ext uri="{FF2B5EF4-FFF2-40B4-BE49-F238E27FC236}">
                <a16:creationId xmlns:a16="http://schemas.microsoft.com/office/drawing/2014/main" id="{D040741A-12DA-48D3-9101-19992B6C1966}"/>
              </a:ext>
            </a:extLst>
          </p:cNvPr>
          <p:cNvPicPr>
            <a:picLocks noChangeAspect="1"/>
          </p:cNvPicPr>
          <p:nvPr/>
        </p:nvPicPr>
        <p:blipFill>
          <a:blip r:embed="rId5"/>
          <a:stretch>
            <a:fillRect/>
          </a:stretch>
        </p:blipFill>
        <p:spPr>
          <a:xfrm>
            <a:off x="1084109" y="5468711"/>
            <a:ext cx="10023782" cy="833966"/>
          </a:xfrm>
          <a:prstGeom prst="rect">
            <a:avLst/>
          </a:prstGeom>
        </p:spPr>
      </p:pic>
    </p:spTree>
    <p:extLst>
      <p:ext uri="{BB962C8B-B14F-4D97-AF65-F5344CB8AC3E}">
        <p14:creationId xmlns:p14="http://schemas.microsoft.com/office/powerpoint/2010/main" val="590552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Method</a:t>
            </a:r>
            <a:endParaRPr kumimoji="1" lang="zh-CN" altLang="en-US" dirty="0"/>
          </a:p>
        </p:txBody>
      </p:sp>
      <p:pic>
        <p:nvPicPr>
          <p:cNvPr id="4" name="图片 3">
            <a:extLst>
              <a:ext uri="{FF2B5EF4-FFF2-40B4-BE49-F238E27FC236}">
                <a16:creationId xmlns:a16="http://schemas.microsoft.com/office/drawing/2014/main" id="{CBB070AB-D6A6-4D28-8130-030EE64DEC4C}"/>
              </a:ext>
            </a:extLst>
          </p:cNvPr>
          <p:cNvPicPr>
            <a:picLocks noChangeAspect="1"/>
          </p:cNvPicPr>
          <p:nvPr/>
        </p:nvPicPr>
        <p:blipFill>
          <a:blip r:embed="rId3"/>
          <a:stretch>
            <a:fillRect/>
          </a:stretch>
        </p:blipFill>
        <p:spPr>
          <a:xfrm>
            <a:off x="911066" y="1759194"/>
            <a:ext cx="10369867" cy="3619287"/>
          </a:xfrm>
          <a:prstGeom prst="rect">
            <a:avLst/>
          </a:prstGeom>
        </p:spPr>
      </p:pic>
      <p:pic>
        <p:nvPicPr>
          <p:cNvPr id="5" name="图片 4">
            <a:extLst>
              <a:ext uri="{FF2B5EF4-FFF2-40B4-BE49-F238E27FC236}">
                <a16:creationId xmlns:a16="http://schemas.microsoft.com/office/drawing/2014/main" id="{ABAAE53A-DAAF-463A-936F-E89AEBF34CC1}"/>
              </a:ext>
            </a:extLst>
          </p:cNvPr>
          <p:cNvPicPr>
            <a:picLocks noChangeAspect="1"/>
          </p:cNvPicPr>
          <p:nvPr/>
        </p:nvPicPr>
        <p:blipFill>
          <a:blip r:embed="rId4"/>
          <a:stretch>
            <a:fillRect/>
          </a:stretch>
        </p:blipFill>
        <p:spPr>
          <a:xfrm>
            <a:off x="6048047" y="1353367"/>
            <a:ext cx="5050280" cy="627843"/>
          </a:xfrm>
          <a:prstGeom prst="rect">
            <a:avLst/>
          </a:prstGeom>
        </p:spPr>
      </p:pic>
      <p:pic>
        <p:nvPicPr>
          <p:cNvPr id="6" name="图片 5">
            <a:extLst>
              <a:ext uri="{FF2B5EF4-FFF2-40B4-BE49-F238E27FC236}">
                <a16:creationId xmlns:a16="http://schemas.microsoft.com/office/drawing/2014/main" id="{840C51E4-B5A0-4FC8-A62D-E5D1568146A0}"/>
              </a:ext>
            </a:extLst>
          </p:cNvPr>
          <p:cNvPicPr>
            <a:picLocks noChangeAspect="1"/>
          </p:cNvPicPr>
          <p:nvPr/>
        </p:nvPicPr>
        <p:blipFill>
          <a:blip r:embed="rId5"/>
          <a:stretch>
            <a:fillRect/>
          </a:stretch>
        </p:blipFill>
        <p:spPr>
          <a:xfrm>
            <a:off x="1106845" y="5318692"/>
            <a:ext cx="2980971" cy="573877"/>
          </a:xfrm>
          <a:prstGeom prst="rect">
            <a:avLst/>
          </a:prstGeom>
        </p:spPr>
      </p:pic>
      <p:pic>
        <p:nvPicPr>
          <p:cNvPr id="9" name="图片 8">
            <a:extLst>
              <a:ext uri="{FF2B5EF4-FFF2-40B4-BE49-F238E27FC236}">
                <a16:creationId xmlns:a16="http://schemas.microsoft.com/office/drawing/2014/main" id="{8A35E305-6DCF-4F4E-8A40-A61AD6388FAE}"/>
              </a:ext>
            </a:extLst>
          </p:cNvPr>
          <p:cNvPicPr>
            <a:picLocks noChangeAspect="1"/>
          </p:cNvPicPr>
          <p:nvPr/>
        </p:nvPicPr>
        <p:blipFill>
          <a:blip r:embed="rId6"/>
          <a:stretch>
            <a:fillRect/>
          </a:stretch>
        </p:blipFill>
        <p:spPr>
          <a:xfrm>
            <a:off x="4127353" y="5318692"/>
            <a:ext cx="2980971" cy="598312"/>
          </a:xfrm>
          <a:prstGeom prst="rect">
            <a:avLst/>
          </a:prstGeom>
        </p:spPr>
      </p:pic>
      <p:pic>
        <p:nvPicPr>
          <p:cNvPr id="10" name="图片 9">
            <a:extLst>
              <a:ext uri="{FF2B5EF4-FFF2-40B4-BE49-F238E27FC236}">
                <a16:creationId xmlns:a16="http://schemas.microsoft.com/office/drawing/2014/main" id="{08F5BD9D-27EE-4C69-B747-244696B1CD51}"/>
              </a:ext>
            </a:extLst>
          </p:cNvPr>
          <p:cNvPicPr>
            <a:picLocks noChangeAspect="1"/>
          </p:cNvPicPr>
          <p:nvPr/>
        </p:nvPicPr>
        <p:blipFill>
          <a:blip r:embed="rId7"/>
          <a:stretch>
            <a:fillRect/>
          </a:stretch>
        </p:blipFill>
        <p:spPr>
          <a:xfrm>
            <a:off x="1351265" y="5784308"/>
            <a:ext cx="3847941" cy="495280"/>
          </a:xfrm>
          <a:prstGeom prst="rect">
            <a:avLst/>
          </a:prstGeom>
        </p:spPr>
      </p:pic>
      <p:pic>
        <p:nvPicPr>
          <p:cNvPr id="13" name="图片 12">
            <a:extLst>
              <a:ext uri="{FF2B5EF4-FFF2-40B4-BE49-F238E27FC236}">
                <a16:creationId xmlns:a16="http://schemas.microsoft.com/office/drawing/2014/main" id="{E584A166-E9B2-4369-A4FE-CDB039D770DA}"/>
              </a:ext>
            </a:extLst>
          </p:cNvPr>
          <p:cNvPicPr>
            <a:picLocks noChangeAspect="1"/>
          </p:cNvPicPr>
          <p:nvPr/>
        </p:nvPicPr>
        <p:blipFill>
          <a:blip r:embed="rId8"/>
          <a:stretch>
            <a:fillRect/>
          </a:stretch>
        </p:blipFill>
        <p:spPr>
          <a:xfrm>
            <a:off x="8219714" y="5352931"/>
            <a:ext cx="3269532" cy="607343"/>
          </a:xfrm>
          <a:prstGeom prst="rect">
            <a:avLst/>
          </a:prstGeom>
        </p:spPr>
      </p:pic>
      <p:pic>
        <p:nvPicPr>
          <p:cNvPr id="17" name="图片 16">
            <a:extLst>
              <a:ext uri="{FF2B5EF4-FFF2-40B4-BE49-F238E27FC236}">
                <a16:creationId xmlns:a16="http://schemas.microsoft.com/office/drawing/2014/main" id="{A0497774-5F00-455C-A72E-F4DAC350D3DA}"/>
              </a:ext>
            </a:extLst>
          </p:cNvPr>
          <p:cNvPicPr>
            <a:picLocks noChangeAspect="1"/>
          </p:cNvPicPr>
          <p:nvPr/>
        </p:nvPicPr>
        <p:blipFill>
          <a:blip r:embed="rId9"/>
          <a:stretch>
            <a:fillRect/>
          </a:stretch>
        </p:blipFill>
        <p:spPr>
          <a:xfrm>
            <a:off x="4305504" y="869803"/>
            <a:ext cx="7622804" cy="435092"/>
          </a:xfrm>
          <a:prstGeom prst="rect">
            <a:avLst/>
          </a:prstGeom>
        </p:spPr>
      </p:pic>
    </p:spTree>
    <p:extLst>
      <p:ext uri="{BB962C8B-B14F-4D97-AF65-F5344CB8AC3E}">
        <p14:creationId xmlns:p14="http://schemas.microsoft.com/office/powerpoint/2010/main" val="33358010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Method</a:t>
            </a:r>
            <a:endParaRPr kumimoji="1" lang="zh-CN" altLang="en-US" dirty="0"/>
          </a:p>
        </p:txBody>
      </p:sp>
      <p:pic>
        <p:nvPicPr>
          <p:cNvPr id="4" name="图片 3">
            <a:extLst>
              <a:ext uri="{FF2B5EF4-FFF2-40B4-BE49-F238E27FC236}">
                <a16:creationId xmlns:a16="http://schemas.microsoft.com/office/drawing/2014/main" id="{CBB070AB-D6A6-4D28-8130-030EE64DEC4C}"/>
              </a:ext>
            </a:extLst>
          </p:cNvPr>
          <p:cNvPicPr>
            <a:picLocks noChangeAspect="1"/>
          </p:cNvPicPr>
          <p:nvPr/>
        </p:nvPicPr>
        <p:blipFill>
          <a:blip r:embed="rId3"/>
          <a:stretch>
            <a:fillRect/>
          </a:stretch>
        </p:blipFill>
        <p:spPr>
          <a:xfrm>
            <a:off x="911066" y="1314025"/>
            <a:ext cx="10369867" cy="3619287"/>
          </a:xfrm>
          <a:prstGeom prst="rect">
            <a:avLst/>
          </a:prstGeom>
        </p:spPr>
      </p:pic>
      <p:pic>
        <p:nvPicPr>
          <p:cNvPr id="2" name="图片 1">
            <a:extLst>
              <a:ext uri="{FF2B5EF4-FFF2-40B4-BE49-F238E27FC236}">
                <a16:creationId xmlns:a16="http://schemas.microsoft.com/office/drawing/2014/main" id="{DB1592F0-11E4-4C43-9E98-EBD10FB6A4A6}"/>
              </a:ext>
            </a:extLst>
          </p:cNvPr>
          <p:cNvPicPr>
            <a:picLocks noChangeAspect="1"/>
          </p:cNvPicPr>
          <p:nvPr/>
        </p:nvPicPr>
        <p:blipFill>
          <a:blip r:embed="rId4"/>
          <a:stretch>
            <a:fillRect/>
          </a:stretch>
        </p:blipFill>
        <p:spPr>
          <a:xfrm>
            <a:off x="1753642" y="5380803"/>
            <a:ext cx="2810304" cy="711861"/>
          </a:xfrm>
          <a:prstGeom prst="rect">
            <a:avLst/>
          </a:prstGeom>
        </p:spPr>
      </p:pic>
      <p:pic>
        <p:nvPicPr>
          <p:cNvPr id="3" name="图片 2">
            <a:extLst>
              <a:ext uri="{FF2B5EF4-FFF2-40B4-BE49-F238E27FC236}">
                <a16:creationId xmlns:a16="http://schemas.microsoft.com/office/drawing/2014/main" id="{3210AE58-C891-41A6-A6B4-42B8D28C56F5}"/>
              </a:ext>
            </a:extLst>
          </p:cNvPr>
          <p:cNvPicPr>
            <a:picLocks noChangeAspect="1"/>
          </p:cNvPicPr>
          <p:nvPr/>
        </p:nvPicPr>
        <p:blipFill>
          <a:blip r:embed="rId5"/>
          <a:stretch>
            <a:fillRect/>
          </a:stretch>
        </p:blipFill>
        <p:spPr>
          <a:xfrm>
            <a:off x="6255239" y="4934256"/>
            <a:ext cx="4487820" cy="718051"/>
          </a:xfrm>
          <a:prstGeom prst="rect">
            <a:avLst/>
          </a:prstGeom>
        </p:spPr>
      </p:pic>
      <p:pic>
        <p:nvPicPr>
          <p:cNvPr id="7" name="图片 6">
            <a:extLst>
              <a:ext uri="{FF2B5EF4-FFF2-40B4-BE49-F238E27FC236}">
                <a16:creationId xmlns:a16="http://schemas.microsoft.com/office/drawing/2014/main" id="{4DC65BD9-D390-497B-9F01-5A52529ECC6E}"/>
              </a:ext>
            </a:extLst>
          </p:cNvPr>
          <p:cNvPicPr>
            <a:picLocks noChangeAspect="1"/>
          </p:cNvPicPr>
          <p:nvPr/>
        </p:nvPicPr>
        <p:blipFill>
          <a:blip r:embed="rId6"/>
          <a:stretch>
            <a:fillRect/>
          </a:stretch>
        </p:blipFill>
        <p:spPr>
          <a:xfrm>
            <a:off x="5900702" y="5644574"/>
            <a:ext cx="4822085" cy="693291"/>
          </a:xfrm>
          <a:prstGeom prst="rect">
            <a:avLst/>
          </a:prstGeom>
        </p:spPr>
      </p:pic>
      <p:pic>
        <p:nvPicPr>
          <p:cNvPr id="8" name="图片 7">
            <a:extLst>
              <a:ext uri="{FF2B5EF4-FFF2-40B4-BE49-F238E27FC236}">
                <a16:creationId xmlns:a16="http://schemas.microsoft.com/office/drawing/2014/main" id="{66C9DCE1-AC80-4EC0-B44B-755895664567}"/>
              </a:ext>
            </a:extLst>
          </p:cNvPr>
          <p:cNvPicPr>
            <a:picLocks noChangeAspect="1"/>
          </p:cNvPicPr>
          <p:nvPr/>
        </p:nvPicPr>
        <p:blipFill>
          <a:blip r:embed="rId7"/>
          <a:stretch>
            <a:fillRect/>
          </a:stretch>
        </p:blipFill>
        <p:spPr>
          <a:xfrm>
            <a:off x="1753642" y="4933312"/>
            <a:ext cx="2488419" cy="402356"/>
          </a:xfrm>
          <a:prstGeom prst="rect">
            <a:avLst/>
          </a:prstGeom>
        </p:spPr>
      </p:pic>
    </p:spTree>
    <p:extLst>
      <p:ext uri="{BB962C8B-B14F-4D97-AF65-F5344CB8AC3E}">
        <p14:creationId xmlns:p14="http://schemas.microsoft.com/office/powerpoint/2010/main" val="18987443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Result</a:t>
            </a:r>
            <a:endParaRPr kumimoji="1" lang="zh-CN" altLang="en-US" dirty="0"/>
          </a:p>
        </p:txBody>
      </p:sp>
      <p:pic>
        <p:nvPicPr>
          <p:cNvPr id="6" name="图片 5">
            <a:extLst>
              <a:ext uri="{FF2B5EF4-FFF2-40B4-BE49-F238E27FC236}">
                <a16:creationId xmlns:a16="http://schemas.microsoft.com/office/drawing/2014/main" id="{539932BD-BCD8-4F77-B449-957F5FAB7563}"/>
              </a:ext>
            </a:extLst>
          </p:cNvPr>
          <p:cNvPicPr>
            <a:picLocks noChangeAspect="1"/>
          </p:cNvPicPr>
          <p:nvPr/>
        </p:nvPicPr>
        <p:blipFill>
          <a:blip r:embed="rId3"/>
          <a:stretch>
            <a:fillRect/>
          </a:stretch>
        </p:blipFill>
        <p:spPr>
          <a:xfrm>
            <a:off x="4390590" y="1295797"/>
            <a:ext cx="6375753" cy="2916945"/>
          </a:xfrm>
          <a:prstGeom prst="rect">
            <a:avLst/>
          </a:prstGeom>
        </p:spPr>
      </p:pic>
      <p:pic>
        <p:nvPicPr>
          <p:cNvPr id="9" name="图片 8">
            <a:extLst>
              <a:ext uri="{FF2B5EF4-FFF2-40B4-BE49-F238E27FC236}">
                <a16:creationId xmlns:a16="http://schemas.microsoft.com/office/drawing/2014/main" id="{4DB4447F-FF6E-491C-B2A6-119173D139C7}"/>
              </a:ext>
            </a:extLst>
          </p:cNvPr>
          <p:cNvPicPr>
            <a:picLocks noChangeAspect="1"/>
          </p:cNvPicPr>
          <p:nvPr/>
        </p:nvPicPr>
        <p:blipFill>
          <a:blip r:embed="rId4"/>
          <a:stretch>
            <a:fillRect/>
          </a:stretch>
        </p:blipFill>
        <p:spPr>
          <a:xfrm>
            <a:off x="3514666" y="4346779"/>
            <a:ext cx="8127603" cy="1783163"/>
          </a:xfrm>
          <a:prstGeom prst="rect">
            <a:avLst/>
          </a:prstGeom>
        </p:spPr>
      </p:pic>
      <p:sp>
        <p:nvSpPr>
          <p:cNvPr id="10" name="文本框 9">
            <a:extLst>
              <a:ext uri="{FF2B5EF4-FFF2-40B4-BE49-F238E27FC236}">
                <a16:creationId xmlns:a16="http://schemas.microsoft.com/office/drawing/2014/main" id="{49958DD2-FAB0-44F2-9482-B9C7171D790D}"/>
              </a:ext>
            </a:extLst>
          </p:cNvPr>
          <p:cNvSpPr txBox="1"/>
          <p:nvPr/>
        </p:nvSpPr>
        <p:spPr>
          <a:xfrm>
            <a:off x="1034716" y="1612232"/>
            <a:ext cx="2031325" cy="369332"/>
          </a:xfrm>
          <a:prstGeom prst="rect">
            <a:avLst/>
          </a:prstGeom>
          <a:noFill/>
        </p:spPr>
        <p:txBody>
          <a:bodyPr wrap="none" rtlCol="0">
            <a:spAutoFit/>
          </a:bodyPr>
          <a:lstStyle/>
          <a:p>
            <a:r>
              <a:rPr lang="zh-CN" altLang="en-US" b="1" dirty="0"/>
              <a:t>与其他方法的比较</a:t>
            </a:r>
          </a:p>
        </p:txBody>
      </p:sp>
      <p:sp>
        <p:nvSpPr>
          <p:cNvPr id="14" name="文本框 13">
            <a:extLst>
              <a:ext uri="{FF2B5EF4-FFF2-40B4-BE49-F238E27FC236}">
                <a16:creationId xmlns:a16="http://schemas.microsoft.com/office/drawing/2014/main" id="{79CE1036-BB27-4A3A-995F-066D3067539C}"/>
              </a:ext>
            </a:extLst>
          </p:cNvPr>
          <p:cNvSpPr txBox="1"/>
          <p:nvPr/>
        </p:nvSpPr>
        <p:spPr>
          <a:xfrm>
            <a:off x="1124485" y="4346779"/>
            <a:ext cx="1505540" cy="369332"/>
          </a:xfrm>
          <a:prstGeom prst="rect">
            <a:avLst/>
          </a:prstGeom>
          <a:noFill/>
        </p:spPr>
        <p:txBody>
          <a:bodyPr wrap="none" rtlCol="0">
            <a:spAutoFit/>
          </a:bodyPr>
          <a:lstStyle/>
          <a:p>
            <a:r>
              <a:rPr lang="zh-CN" altLang="en-US" b="1" dirty="0"/>
              <a:t>消融两个</a:t>
            </a:r>
            <a:r>
              <a:rPr lang="en-US" altLang="zh-CN" b="1" dirty="0"/>
              <a:t>loss</a:t>
            </a:r>
            <a:endParaRPr lang="zh-CN" altLang="en-US" b="1" dirty="0"/>
          </a:p>
        </p:txBody>
      </p:sp>
    </p:spTree>
    <p:extLst>
      <p:ext uri="{BB962C8B-B14F-4D97-AF65-F5344CB8AC3E}">
        <p14:creationId xmlns:p14="http://schemas.microsoft.com/office/powerpoint/2010/main" val="39263111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Result</a:t>
            </a:r>
            <a:endParaRPr kumimoji="1" lang="zh-CN" altLang="en-US" dirty="0"/>
          </a:p>
        </p:txBody>
      </p:sp>
      <p:sp>
        <p:nvSpPr>
          <p:cNvPr id="10" name="文本框 9">
            <a:extLst>
              <a:ext uri="{FF2B5EF4-FFF2-40B4-BE49-F238E27FC236}">
                <a16:creationId xmlns:a16="http://schemas.microsoft.com/office/drawing/2014/main" id="{49958DD2-FAB0-44F2-9482-B9C7171D790D}"/>
              </a:ext>
            </a:extLst>
          </p:cNvPr>
          <p:cNvSpPr txBox="1"/>
          <p:nvPr/>
        </p:nvSpPr>
        <p:spPr>
          <a:xfrm>
            <a:off x="1120870" y="1307302"/>
            <a:ext cx="3416320" cy="369332"/>
          </a:xfrm>
          <a:prstGeom prst="rect">
            <a:avLst/>
          </a:prstGeom>
          <a:noFill/>
        </p:spPr>
        <p:txBody>
          <a:bodyPr wrap="none" rtlCol="0">
            <a:spAutoFit/>
          </a:bodyPr>
          <a:lstStyle/>
          <a:p>
            <a:r>
              <a:rPr lang="zh-CN" altLang="en-US" b="1" dirty="0"/>
              <a:t>模型对于数据量和超参的稳定性</a:t>
            </a:r>
          </a:p>
        </p:txBody>
      </p:sp>
      <p:pic>
        <p:nvPicPr>
          <p:cNvPr id="2" name="图片 1">
            <a:extLst>
              <a:ext uri="{FF2B5EF4-FFF2-40B4-BE49-F238E27FC236}">
                <a16:creationId xmlns:a16="http://schemas.microsoft.com/office/drawing/2014/main" id="{2ED97949-73C3-410E-BA5D-6561ABD8B50A}"/>
              </a:ext>
            </a:extLst>
          </p:cNvPr>
          <p:cNvPicPr>
            <a:picLocks noChangeAspect="1"/>
          </p:cNvPicPr>
          <p:nvPr/>
        </p:nvPicPr>
        <p:blipFill>
          <a:blip r:embed="rId3"/>
          <a:stretch>
            <a:fillRect/>
          </a:stretch>
        </p:blipFill>
        <p:spPr>
          <a:xfrm>
            <a:off x="2341464" y="1848564"/>
            <a:ext cx="8534400" cy="4166143"/>
          </a:xfrm>
          <a:prstGeom prst="rect">
            <a:avLst/>
          </a:prstGeom>
        </p:spPr>
      </p:pic>
    </p:spTree>
    <p:extLst>
      <p:ext uri="{BB962C8B-B14F-4D97-AF65-F5344CB8AC3E}">
        <p14:creationId xmlns:p14="http://schemas.microsoft.com/office/powerpoint/2010/main" val="12991419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zh-CN" altLang="en-US" dirty="0"/>
              <a:t>会议趋势</a:t>
            </a:r>
          </a:p>
        </p:txBody>
      </p:sp>
      <p:sp>
        <p:nvSpPr>
          <p:cNvPr id="16" name="内容占位符 2">
            <a:extLst>
              <a:ext uri="{FF2B5EF4-FFF2-40B4-BE49-F238E27FC236}">
                <a16:creationId xmlns:a16="http://schemas.microsoft.com/office/drawing/2014/main" id="{8E0FF67B-B0BD-4960-8B80-BCCEB432C089}"/>
              </a:ext>
            </a:extLst>
          </p:cNvPr>
          <p:cNvSpPr txBox="1">
            <a:spLocks/>
          </p:cNvSpPr>
          <p:nvPr/>
        </p:nvSpPr>
        <p:spPr>
          <a:xfrm>
            <a:off x="465438" y="1221958"/>
            <a:ext cx="10858355" cy="447428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lvl="1">
              <a:lnSpc>
                <a:spcPct val="150000"/>
              </a:lnSpc>
            </a:pPr>
            <a:endParaRPr kumimoji="1" lang="en-US" altLang="zh-CN" sz="2000" dirty="0">
              <a:latin typeface="Times New Roman" panose="02020603050405020304" pitchFamily="18" charset="0"/>
              <a:cs typeface="Times New Roman" panose="02020603050405020304" pitchFamily="18" charset="0"/>
            </a:endParaRPr>
          </a:p>
          <a:p>
            <a:pPr marL="675010" lvl="2">
              <a:lnSpc>
                <a:spcPct val="160000"/>
              </a:lnSpc>
            </a:pPr>
            <a:endParaRPr kumimoji="1" lang="en-US" altLang="zh-CN" sz="1600" dirty="0">
              <a:latin typeface="STFangsong" charset="-122"/>
              <a:ea typeface="STFangsong" charset="-122"/>
            </a:endParaRPr>
          </a:p>
        </p:txBody>
      </p:sp>
      <p:pic>
        <p:nvPicPr>
          <p:cNvPr id="2" name="图片 1">
            <a:extLst>
              <a:ext uri="{FF2B5EF4-FFF2-40B4-BE49-F238E27FC236}">
                <a16:creationId xmlns:a16="http://schemas.microsoft.com/office/drawing/2014/main" id="{272B0A6D-758C-418C-AD29-DF4A5F74F720}"/>
              </a:ext>
            </a:extLst>
          </p:cNvPr>
          <p:cNvPicPr>
            <a:picLocks noChangeAspect="1"/>
          </p:cNvPicPr>
          <p:nvPr/>
        </p:nvPicPr>
        <p:blipFill>
          <a:blip r:embed="rId3"/>
          <a:stretch>
            <a:fillRect/>
          </a:stretch>
        </p:blipFill>
        <p:spPr>
          <a:xfrm>
            <a:off x="1136831" y="1582455"/>
            <a:ext cx="10505440" cy="4498771"/>
          </a:xfrm>
          <a:prstGeom prst="rect">
            <a:avLst/>
          </a:prstGeom>
        </p:spPr>
      </p:pic>
    </p:spTree>
    <p:extLst>
      <p:ext uri="{BB962C8B-B14F-4D97-AF65-F5344CB8AC3E}">
        <p14:creationId xmlns:p14="http://schemas.microsoft.com/office/powerpoint/2010/main" val="1563387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zh-CN" altLang="en-US" dirty="0"/>
              <a:t>获奖论文</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r>
              <a:rPr lang="en-US" altLang="zh-CN" b="1" dirty="0"/>
              <a:t>Test of Time Award</a:t>
            </a:r>
          </a:p>
          <a:p>
            <a:pPr marL="457200" lvl="1" indent="0">
              <a:lnSpc>
                <a:spcPct val="150000"/>
              </a:lnSpc>
              <a:buNone/>
            </a:pPr>
            <a:r>
              <a:rPr lang="en-US" altLang="zh-CN" b="1" dirty="0"/>
              <a:t>Two Outstanding Main Track Papers </a:t>
            </a:r>
          </a:p>
          <a:p>
            <a:pPr marL="457200" lvl="1" indent="0">
              <a:lnSpc>
                <a:spcPct val="150000"/>
              </a:lnSpc>
              <a:buNone/>
            </a:pPr>
            <a:r>
              <a:rPr lang="en-US" altLang="zh-CN" b="1" dirty="0"/>
              <a:t>Two Outstanding Main Track Runner-Ups </a:t>
            </a:r>
          </a:p>
          <a:p>
            <a:pPr marL="457200" lvl="1" indent="0">
              <a:lnSpc>
                <a:spcPct val="150000"/>
              </a:lnSpc>
              <a:buNone/>
            </a:pPr>
            <a:r>
              <a:rPr lang="en-US" altLang="zh-CN" b="1" dirty="0"/>
              <a:t>Two Outstanding Datasets and Benchmark Track Papers  </a:t>
            </a:r>
          </a:p>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Tree>
    <p:extLst>
      <p:ext uri="{BB962C8B-B14F-4D97-AF65-F5344CB8AC3E}">
        <p14:creationId xmlns:p14="http://schemas.microsoft.com/office/powerpoint/2010/main" val="37253413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Test of Time Award</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
        <p:nvSpPr>
          <p:cNvPr id="2" name="矩形 1">
            <a:extLst>
              <a:ext uri="{FF2B5EF4-FFF2-40B4-BE49-F238E27FC236}">
                <a16:creationId xmlns:a16="http://schemas.microsoft.com/office/drawing/2014/main" id="{D29B9CB7-1187-455C-88F3-32002F7DF70D}"/>
              </a:ext>
            </a:extLst>
          </p:cNvPr>
          <p:cNvSpPr/>
          <p:nvPr/>
        </p:nvSpPr>
        <p:spPr>
          <a:xfrm>
            <a:off x="806963" y="6416438"/>
            <a:ext cx="5176417" cy="369332"/>
          </a:xfrm>
          <a:prstGeom prst="rect">
            <a:avLst/>
          </a:prstGeom>
        </p:spPr>
        <p:txBody>
          <a:bodyPr wrap="none">
            <a:spAutoFit/>
          </a:bodyPr>
          <a:lstStyle/>
          <a:p>
            <a:r>
              <a:rPr lang="en-US" altLang="zh-CN" dirty="0"/>
              <a:t>https://neurips.cc/virtual/2023/test-of-time/83333</a:t>
            </a:r>
            <a:endParaRPr lang="zh-CN" altLang="en-US" dirty="0"/>
          </a:p>
        </p:txBody>
      </p:sp>
      <p:pic>
        <p:nvPicPr>
          <p:cNvPr id="4" name="图片 3">
            <a:extLst>
              <a:ext uri="{FF2B5EF4-FFF2-40B4-BE49-F238E27FC236}">
                <a16:creationId xmlns:a16="http://schemas.microsoft.com/office/drawing/2014/main" id="{DBD48EDD-0302-427F-B8D8-68AB6F359740}"/>
              </a:ext>
            </a:extLst>
          </p:cNvPr>
          <p:cNvPicPr>
            <a:picLocks noChangeAspect="1"/>
          </p:cNvPicPr>
          <p:nvPr/>
        </p:nvPicPr>
        <p:blipFill>
          <a:blip r:embed="rId3"/>
          <a:stretch>
            <a:fillRect/>
          </a:stretch>
        </p:blipFill>
        <p:spPr>
          <a:xfrm>
            <a:off x="4422888" y="1120861"/>
            <a:ext cx="7219383" cy="3631196"/>
          </a:xfrm>
          <a:prstGeom prst="rect">
            <a:avLst/>
          </a:prstGeom>
        </p:spPr>
      </p:pic>
      <p:sp>
        <p:nvSpPr>
          <p:cNvPr id="10" name="文本框 9">
            <a:extLst>
              <a:ext uri="{FF2B5EF4-FFF2-40B4-BE49-F238E27FC236}">
                <a16:creationId xmlns:a16="http://schemas.microsoft.com/office/drawing/2014/main" id="{7B4A82EC-85EB-49C5-A654-02A1F302FC12}"/>
              </a:ext>
            </a:extLst>
          </p:cNvPr>
          <p:cNvSpPr txBox="1"/>
          <p:nvPr/>
        </p:nvSpPr>
        <p:spPr>
          <a:xfrm>
            <a:off x="946059" y="1294896"/>
            <a:ext cx="3444453" cy="2585323"/>
          </a:xfrm>
          <a:prstGeom prst="rect">
            <a:avLst/>
          </a:prstGeom>
          <a:noFill/>
        </p:spPr>
        <p:txBody>
          <a:bodyPr wrap="square" rtlCol="0">
            <a:spAutoFit/>
          </a:bodyPr>
          <a:lstStyle/>
          <a:p>
            <a:r>
              <a:rPr lang="en-US" altLang="zh-CN" b="1" dirty="0">
                <a:latin typeface="KaiTi" panose="02010609060101010101" pitchFamily="49" charset="-122"/>
                <a:ea typeface="KaiTi" panose="02010609060101010101" pitchFamily="49" charset="-122"/>
              </a:rPr>
              <a:t>Word2Vec:</a:t>
            </a:r>
          </a:p>
          <a:p>
            <a:r>
              <a:rPr lang="zh-CN" altLang="en-US" b="1" dirty="0">
                <a:latin typeface="KaiTi" panose="02010609060101010101" pitchFamily="49" charset="-122"/>
                <a:ea typeface="KaiTi" panose="02010609060101010101" pitchFamily="49" charset="-122"/>
              </a:rPr>
              <a:t>这篇发表于</a:t>
            </a:r>
            <a:r>
              <a:rPr lang="en-US" altLang="zh-CN" b="1" dirty="0">
                <a:latin typeface="KaiTi" panose="02010609060101010101" pitchFamily="49" charset="-122"/>
                <a:ea typeface="KaiTi" panose="02010609060101010101" pitchFamily="49" charset="-122"/>
              </a:rPr>
              <a:t>10</a:t>
            </a:r>
            <a:r>
              <a:rPr lang="zh-CN" altLang="en-US" b="1" dirty="0">
                <a:latin typeface="KaiTi" panose="02010609060101010101" pitchFamily="49" charset="-122"/>
                <a:ea typeface="KaiTi" panose="02010609060101010101" pitchFamily="49" charset="-122"/>
              </a:rPr>
              <a:t>年前的论文普及了现在被视为</a:t>
            </a:r>
            <a:r>
              <a:rPr lang="en-US" altLang="zh-CN" b="1" dirty="0">
                <a:latin typeface="KaiTi" panose="02010609060101010101" pitchFamily="49" charset="-122"/>
                <a:ea typeface="KaiTi" panose="02010609060101010101" pitchFamily="49" charset="-122"/>
              </a:rPr>
              <a:t>NLP</a:t>
            </a:r>
            <a:r>
              <a:rPr lang="zh-CN" altLang="en-US" b="1" dirty="0">
                <a:latin typeface="KaiTi" panose="02010609060101010101" pitchFamily="49" charset="-122"/>
                <a:ea typeface="KaiTi" panose="02010609060101010101" pitchFamily="49" charset="-122"/>
              </a:rPr>
              <a:t>机器学习标准部分的想法，特别是单词、概念和想法的连续表示。该研究对连续</a:t>
            </a:r>
            <a:r>
              <a:rPr lang="en-US" altLang="zh-CN" b="1" dirty="0">
                <a:latin typeface="KaiTi" panose="02010609060101010101" pitchFamily="49" charset="-122"/>
                <a:ea typeface="KaiTi" panose="02010609060101010101" pitchFamily="49" charset="-122"/>
              </a:rPr>
              <a:t>Skip-gram</a:t>
            </a:r>
            <a:r>
              <a:rPr lang="zh-CN" altLang="en-US" b="1" dirty="0">
                <a:latin typeface="KaiTi" panose="02010609060101010101" pitchFamily="49" charset="-122"/>
                <a:ea typeface="KaiTi" panose="02010609060101010101" pitchFamily="49" charset="-122"/>
              </a:rPr>
              <a:t>模型进行了显着增强，这是一种学习单词的高质量分布式向量表示的有效方法，可捕获复杂的句法和语义关系。</a:t>
            </a:r>
          </a:p>
        </p:txBody>
      </p:sp>
      <p:pic>
        <p:nvPicPr>
          <p:cNvPr id="3" name="图片 2">
            <a:extLst>
              <a:ext uri="{FF2B5EF4-FFF2-40B4-BE49-F238E27FC236}">
                <a16:creationId xmlns:a16="http://schemas.microsoft.com/office/drawing/2014/main" id="{67C1770E-476D-4160-B75F-5052BDE45DBC}"/>
              </a:ext>
            </a:extLst>
          </p:cNvPr>
          <p:cNvPicPr>
            <a:picLocks noChangeAspect="1"/>
          </p:cNvPicPr>
          <p:nvPr/>
        </p:nvPicPr>
        <p:blipFill>
          <a:blip r:embed="rId4"/>
          <a:stretch>
            <a:fillRect/>
          </a:stretch>
        </p:blipFill>
        <p:spPr>
          <a:xfrm>
            <a:off x="898240" y="4718670"/>
            <a:ext cx="10439400" cy="2200275"/>
          </a:xfrm>
          <a:prstGeom prst="rect">
            <a:avLst/>
          </a:prstGeom>
        </p:spPr>
      </p:pic>
      <p:pic>
        <p:nvPicPr>
          <p:cNvPr id="6" name="图片 5">
            <a:extLst>
              <a:ext uri="{FF2B5EF4-FFF2-40B4-BE49-F238E27FC236}">
                <a16:creationId xmlns:a16="http://schemas.microsoft.com/office/drawing/2014/main" id="{65DAD0A4-FE71-442B-87B1-5571D429ED48}"/>
              </a:ext>
            </a:extLst>
          </p:cNvPr>
          <p:cNvPicPr>
            <a:picLocks noChangeAspect="1"/>
          </p:cNvPicPr>
          <p:nvPr/>
        </p:nvPicPr>
        <p:blipFill>
          <a:blip r:embed="rId5"/>
          <a:stretch>
            <a:fillRect/>
          </a:stretch>
        </p:blipFill>
        <p:spPr>
          <a:xfrm>
            <a:off x="8014704" y="4718670"/>
            <a:ext cx="3657600" cy="2076450"/>
          </a:xfrm>
          <a:prstGeom prst="rect">
            <a:avLst/>
          </a:prstGeom>
        </p:spPr>
      </p:pic>
    </p:spTree>
    <p:extLst>
      <p:ext uri="{BB962C8B-B14F-4D97-AF65-F5344CB8AC3E}">
        <p14:creationId xmlns:p14="http://schemas.microsoft.com/office/powerpoint/2010/main" val="3089857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3B09783-792F-4547-8DE4-BA42AB00F9F5}"/>
              </a:ext>
            </a:extLst>
          </p:cNvPr>
          <p:cNvSpPr/>
          <p:nvPr/>
        </p:nvSpPr>
        <p:spPr>
          <a:xfrm>
            <a:off x="868207" y="1161760"/>
            <a:ext cx="10774064" cy="5209543"/>
          </a:xfrm>
          <a:prstGeom prst="rect">
            <a:avLst/>
          </a:prstGeom>
          <a:noFill/>
          <a:ln>
            <a:solidFill>
              <a:srgbClr val="003F88"/>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AutoShape 13" descr="USC - Viterbi School of Engineering - Viterbi Faculty Directory">
            <a:extLst>
              <a:ext uri="{FF2B5EF4-FFF2-40B4-BE49-F238E27FC236}">
                <a16:creationId xmlns:a16="http://schemas.microsoft.com/office/drawing/2014/main" id="{FDF222ED-A2EA-4B89-819E-6D9DFEA4401C}"/>
              </a:ext>
            </a:extLst>
          </p:cNvPr>
          <p:cNvSpPr>
            <a:spLocks noChangeAspect="1" noChangeArrowheads="1"/>
          </p:cNvSpPr>
          <p:nvPr/>
        </p:nvSpPr>
        <p:spPr bwMode="auto">
          <a:xfrm>
            <a:off x="5938033" y="3831841"/>
            <a:ext cx="220028" cy="19959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35005" tIns="67502" rIns="135005" bIns="67502" numCol="1" anchor="t" anchorCtr="0" compatLnSpc="1">
            <a:prstTxWarp prst="textNoShape">
              <a:avLst/>
            </a:prstTxWarp>
          </a:bodyPr>
          <a:lstStyle/>
          <a:p>
            <a:endParaRPr lang="zh-CN" altLang="en-US" sz="2658"/>
          </a:p>
        </p:txBody>
      </p:sp>
      <p:sp>
        <p:nvSpPr>
          <p:cNvPr id="11" name="标题 1">
            <a:extLst>
              <a:ext uri="{FF2B5EF4-FFF2-40B4-BE49-F238E27FC236}">
                <a16:creationId xmlns:a16="http://schemas.microsoft.com/office/drawing/2014/main" id="{AF48D08D-D58D-4EEA-AA63-F5D410F6DA3F}"/>
              </a:ext>
            </a:extLst>
          </p:cNvPr>
          <p:cNvSpPr txBox="1">
            <a:spLocks/>
          </p:cNvSpPr>
          <p:nvPr/>
        </p:nvSpPr>
        <p:spPr>
          <a:xfrm>
            <a:off x="852949" y="400859"/>
            <a:ext cx="9087464" cy="715766"/>
          </a:xfrm>
          <a:prstGeom prst="rect">
            <a:avLst/>
          </a:prstGeom>
        </p:spPr>
        <p:txBody>
          <a:bodyPr vert="horz" lIns="91440" tIns="45720" rIns="91440" bIns="45720" rtlCol="0" anchor="ctr">
            <a:normAutofit fontScale="60000" lnSpcReduction="20000"/>
          </a:bodyPr>
          <a:lstStyle>
            <a:lvl1pPr algn="l" defTabSz="914400" rtl="0" eaLnBrk="1" latinLnBrk="0" hangingPunct="1">
              <a:lnSpc>
                <a:spcPct val="90000"/>
              </a:lnSpc>
              <a:spcBef>
                <a:spcPct val="0"/>
              </a:spcBef>
              <a:buNone/>
              <a:defRPr sz="4400" b="1" kern="1200">
                <a:solidFill>
                  <a:schemeClr val="accent1">
                    <a:lumMod val="75000"/>
                  </a:schemeClr>
                </a:solidFill>
                <a:latin typeface="Microsoft YaHei" charset="-122"/>
                <a:ea typeface="Microsoft YaHei" charset="-122"/>
                <a:cs typeface="Microsoft YaHei" charset="-122"/>
              </a:defRPr>
            </a:lvl1pPr>
          </a:lstStyle>
          <a:p>
            <a:r>
              <a:rPr kumimoji="1" lang="en-US" altLang="zh-CN" dirty="0"/>
              <a:t>Word Embedding(Distributed Representations )</a:t>
            </a:r>
          </a:p>
        </p:txBody>
      </p:sp>
      <p:sp>
        <p:nvSpPr>
          <p:cNvPr id="7" name="内容占位符 2">
            <a:extLst>
              <a:ext uri="{FF2B5EF4-FFF2-40B4-BE49-F238E27FC236}">
                <a16:creationId xmlns:a16="http://schemas.microsoft.com/office/drawing/2014/main" id="{56377BA7-2A0A-4749-B1D0-51E27D248BA2}"/>
              </a:ext>
            </a:extLst>
          </p:cNvPr>
          <p:cNvSpPr txBox="1">
            <a:spLocks/>
          </p:cNvSpPr>
          <p:nvPr/>
        </p:nvSpPr>
        <p:spPr>
          <a:xfrm>
            <a:off x="593608" y="1221957"/>
            <a:ext cx="11132954" cy="3969975"/>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dirty="0"/>
          </a:p>
        </p:txBody>
      </p:sp>
      <p:sp>
        <p:nvSpPr>
          <p:cNvPr id="8" name="内容占位符 2">
            <a:extLst>
              <a:ext uri="{FF2B5EF4-FFF2-40B4-BE49-F238E27FC236}">
                <a16:creationId xmlns:a16="http://schemas.microsoft.com/office/drawing/2014/main" id="{1B6B3C22-722F-4D47-8125-E293F059DB1F}"/>
              </a:ext>
            </a:extLst>
          </p:cNvPr>
          <p:cNvSpPr txBox="1">
            <a:spLocks/>
          </p:cNvSpPr>
          <p:nvPr/>
        </p:nvSpPr>
        <p:spPr>
          <a:xfrm>
            <a:off x="1882149" y="2958210"/>
            <a:ext cx="4861795" cy="1334821"/>
          </a:xfrm>
          <a:prstGeom prst="rect">
            <a:avLst/>
          </a:prstGeom>
        </p:spPr>
        <p:txBody>
          <a:bodyPr vert="horz" lIns="135005" tIns="67502" rIns="135005" bIns="67502"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457200" lvl="1" indent="0">
              <a:lnSpc>
                <a:spcPct val="150000"/>
              </a:lnSpc>
              <a:buNone/>
            </a:pPr>
            <a:endParaRPr lang="en-US" altLang="zh-CN" sz="1900" b="1" dirty="0"/>
          </a:p>
        </p:txBody>
      </p:sp>
      <p:sp>
        <p:nvSpPr>
          <p:cNvPr id="10" name="文本框 9">
            <a:extLst>
              <a:ext uri="{FF2B5EF4-FFF2-40B4-BE49-F238E27FC236}">
                <a16:creationId xmlns:a16="http://schemas.microsoft.com/office/drawing/2014/main" id="{7B4A82EC-85EB-49C5-A654-02A1F302FC12}"/>
              </a:ext>
            </a:extLst>
          </p:cNvPr>
          <p:cNvSpPr txBox="1"/>
          <p:nvPr/>
        </p:nvSpPr>
        <p:spPr>
          <a:xfrm>
            <a:off x="868593" y="1314198"/>
            <a:ext cx="4526367" cy="1754326"/>
          </a:xfrm>
          <a:prstGeom prst="rect">
            <a:avLst/>
          </a:prstGeom>
          <a:noFill/>
        </p:spPr>
        <p:txBody>
          <a:bodyPr wrap="square" rtlCol="0">
            <a:spAutoFit/>
          </a:bodyPr>
          <a:lstStyle/>
          <a:p>
            <a:r>
              <a:rPr lang="en-US" altLang="zh-CN" b="1" dirty="0">
                <a:latin typeface="Times New Roman" panose="02020603050405020304" pitchFamily="18" charset="0"/>
                <a:ea typeface="KaiTi" panose="02010609060101010101" pitchFamily="49" charset="-122"/>
                <a:cs typeface="Times New Roman" panose="02020603050405020304" pitchFamily="18" charset="0"/>
              </a:rPr>
              <a:t>One-hot representation:</a:t>
            </a:r>
          </a:p>
          <a:p>
            <a:pPr marL="285750" indent="-285750">
              <a:buFont typeface="Arial" panose="020B0604020202020204" pitchFamily="34" charset="0"/>
              <a:buChar char="•"/>
            </a:pPr>
            <a:r>
              <a:rPr lang="en-US" altLang="zh-CN" b="1" dirty="0">
                <a:latin typeface="Times New Roman" panose="02020603050405020304" pitchFamily="18" charset="0"/>
                <a:ea typeface="KaiTi" panose="02010609060101010101" pitchFamily="49" charset="-122"/>
                <a:cs typeface="Times New Roman" panose="02020603050405020304" pitchFamily="18" charset="0"/>
              </a:rPr>
              <a:t>High dimension</a:t>
            </a:r>
          </a:p>
          <a:p>
            <a:pPr marL="285750" indent="-285750">
              <a:buFont typeface="Arial" panose="020B0604020202020204" pitchFamily="34" charset="0"/>
              <a:buChar char="•"/>
            </a:pPr>
            <a:r>
              <a:rPr lang="en-US" altLang="zh-CN" b="1" dirty="0">
                <a:latin typeface="Times New Roman" panose="02020603050405020304" pitchFamily="18" charset="0"/>
                <a:ea typeface="KaiTi" panose="02010609060101010101" pitchFamily="49" charset="-122"/>
                <a:cs typeface="Times New Roman" panose="02020603050405020304" pitchFamily="18" charset="0"/>
              </a:rPr>
              <a:t>Discrete for each element</a:t>
            </a:r>
          </a:p>
          <a:p>
            <a:pPr marL="285750" indent="-285750">
              <a:buFont typeface="Arial" panose="020B0604020202020204" pitchFamily="34" charset="0"/>
              <a:buChar char="•"/>
            </a:pPr>
            <a:r>
              <a:rPr lang="en-US" altLang="zh-CN" b="1" dirty="0">
                <a:latin typeface="Times New Roman" panose="02020603050405020304" pitchFamily="18" charset="0"/>
                <a:ea typeface="KaiTi" panose="02010609060101010101" pitchFamily="49" charset="-122"/>
                <a:cs typeface="Times New Roman" panose="02020603050405020304" pitchFamily="18" charset="0"/>
              </a:rPr>
              <a:t>Local</a:t>
            </a:r>
          </a:p>
          <a:p>
            <a:endParaRPr lang="en-US" altLang="zh-CN" b="1" dirty="0">
              <a:latin typeface="Times New Roman" panose="02020603050405020304" pitchFamily="18" charset="0"/>
              <a:ea typeface="KaiTi" panose="02010609060101010101" pitchFamily="49" charset="-122"/>
              <a:cs typeface="Times New Roman" panose="02020603050405020304" pitchFamily="18" charset="0"/>
            </a:endParaRPr>
          </a:p>
          <a:p>
            <a:endParaRPr lang="zh-CN" altLang="en-US" b="1" dirty="0">
              <a:latin typeface="KaiTi" panose="02010609060101010101" pitchFamily="49" charset="-122"/>
              <a:ea typeface="KaiTi" panose="02010609060101010101" pitchFamily="49" charset="-122"/>
            </a:endParaRPr>
          </a:p>
        </p:txBody>
      </p:sp>
      <p:sp>
        <p:nvSpPr>
          <p:cNvPr id="3" name="矩形 2">
            <a:extLst>
              <a:ext uri="{FF2B5EF4-FFF2-40B4-BE49-F238E27FC236}">
                <a16:creationId xmlns:a16="http://schemas.microsoft.com/office/drawing/2014/main" id="{200CFD10-01F1-409A-8331-0A3233C15ED1}"/>
              </a:ext>
            </a:extLst>
          </p:cNvPr>
          <p:cNvSpPr/>
          <p:nvPr/>
        </p:nvSpPr>
        <p:spPr>
          <a:xfrm>
            <a:off x="783916" y="6321091"/>
            <a:ext cx="5721438" cy="569771"/>
          </a:xfrm>
          <a:prstGeom prst="rect">
            <a:avLst/>
          </a:prstGeom>
        </p:spPr>
        <p:txBody>
          <a:bodyPr wrap="none">
            <a:spAutoFit/>
          </a:bodyPr>
          <a:lstStyle/>
          <a:p>
            <a:pPr>
              <a:lnSpc>
                <a:spcPct val="150000"/>
              </a:lnSpc>
            </a:pPr>
            <a:r>
              <a:rPr kumimoji="1" lang="en-US" altLang="zh-CN" sz="1100" b="1" dirty="0">
                <a:solidFill>
                  <a:srgbClr val="000000"/>
                </a:solidFill>
                <a:latin typeface="Times New Roman" panose="02020603050405020304" pitchFamily="18" charset="0"/>
                <a:cs typeface="Times New Roman" panose="02020603050405020304" pitchFamily="18" charset="0"/>
              </a:rPr>
              <a:t>https://www.bilibili.com/video/BV1hy4y1n7ik/?spm_id_from=333.880.my_history.page.click</a:t>
            </a:r>
          </a:p>
          <a:p>
            <a:pPr>
              <a:lnSpc>
                <a:spcPct val="150000"/>
              </a:lnSpc>
            </a:pPr>
            <a:r>
              <a:rPr kumimoji="1" lang="en-US" altLang="zh-CN" sz="1100" b="1" dirty="0">
                <a:solidFill>
                  <a:srgbClr val="000000"/>
                </a:solidFill>
                <a:latin typeface="Times New Roman" panose="02020603050405020304" pitchFamily="18" charset="0"/>
                <a:cs typeface="Times New Roman" panose="02020603050405020304" pitchFamily="18" charset="0"/>
                <a:hlinkClick r:id="rId3"/>
              </a:rPr>
              <a:t>https://zhuanlan.zhihu.com/p/49271699</a:t>
            </a:r>
            <a:endParaRPr kumimoji="1" lang="en-US" altLang="zh-CN" sz="1100" b="1" dirty="0">
              <a:solidFill>
                <a:srgbClr val="000000"/>
              </a:solidFill>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890E94CF-CC92-40B8-BB82-45FEC7ECABCB}"/>
              </a:ext>
            </a:extLst>
          </p:cNvPr>
          <p:cNvPicPr>
            <a:picLocks noChangeAspect="1"/>
          </p:cNvPicPr>
          <p:nvPr/>
        </p:nvPicPr>
        <p:blipFill rotWithShape="1">
          <a:blip r:embed="rId4"/>
          <a:srcRect b="11692"/>
          <a:stretch/>
        </p:blipFill>
        <p:spPr>
          <a:xfrm>
            <a:off x="4464759" y="2707469"/>
            <a:ext cx="6858648" cy="3410513"/>
          </a:xfrm>
          <a:prstGeom prst="rect">
            <a:avLst/>
          </a:prstGeom>
        </p:spPr>
      </p:pic>
      <p:pic>
        <p:nvPicPr>
          <p:cNvPr id="9" name="图片 8">
            <a:extLst>
              <a:ext uri="{FF2B5EF4-FFF2-40B4-BE49-F238E27FC236}">
                <a16:creationId xmlns:a16="http://schemas.microsoft.com/office/drawing/2014/main" id="{3EE5585A-9926-420A-AAFE-0EAF9427FC52}"/>
              </a:ext>
            </a:extLst>
          </p:cNvPr>
          <p:cNvPicPr>
            <a:picLocks noChangeAspect="1"/>
          </p:cNvPicPr>
          <p:nvPr/>
        </p:nvPicPr>
        <p:blipFill rotWithShape="1">
          <a:blip r:embed="rId5"/>
          <a:srcRect l="3735"/>
          <a:stretch/>
        </p:blipFill>
        <p:spPr>
          <a:xfrm>
            <a:off x="1214069" y="2501408"/>
            <a:ext cx="2356504" cy="3886200"/>
          </a:xfrm>
          <a:prstGeom prst="rect">
            <a:avLst/>
          </a:prstGeom>
        </p:spPr>
      </p:pic>
      <p:sp>
        <p:nvSpPr>
          <p:cNvPr id="13" name="矩形 12">
            <a:extLst>
              <a:ext uri="{FF2B5EF4-FFF2-40B4-BE49-F238E27FC236}">
                <a16:creationId xmlns:a16="http://schemas.microsoft.com/office/drawing/2014/main" id="{8E91A268-7DCD-425B-B308-FBB49C3AF158}"/>
              </a:ext>
            </a:extLst>
          </p:cNvPr>
          <p:cNvSpPr/>
          <p:nvPr/>
        </p:nvSpPr>
        <p:spPr>
          <a:xfrm>
            <a:off x="3969296" y="1276183"/>
            <a:ext cx="6096000" cy="1200329"/>
          </a:xfrm>
          <a:prstGeom prst="rect">
            <a:avLst/>
          </a:prstGeom>
        </p:spPr>
        <p:txBody>
          <a:bodyPr>
            <a:spAutoFit/>
          </a:bodyPr>
          <a:lstStyle/>
          <a:p>
            <a:r>
              <a:rPr lang="en-US" altLang="zh-CN" b="1" dirty="0">
                <a:latin typeface="Times New Roman" panose="02020603050405020304" pitchFamily="18" charset="0"/>
                <a:ea typeface="KaiTi" panose="02010609060101010101" pitchFamily="49" charset="-122"/>
                <a:cs typeface="Times New Roman" panose="02020603050405020304" pitchFamily="18" charset="0"/>
              </a:rPr>
              <a:t>Distributed representation:</a:t>
            </a:r>
          </a:p>
          <a:p>
            <a:pPr marL="285750" indent="-285750">
              <a:buFont typeface="Arial" panose="020B0604020202020204" pitchFamily="34" charset="0"/>
              <a:buChar char="•"/>
            </a:pPr>
            <a:r>
              <a:rPr lang="en-US" altLang="zh-CN" b="1" dirty="0">
                <a:latin typeface="Times New Roman" panose="02020603050405020304" pitchFamily="18" charset="0"/>
                <a:ea typeface="KaiTi" panose="02010609060101010101" pitchFamily="49" charset="-122"/>
                <a:cs typeface="Times New Roman" panose="02020603050405020304" pitchFamily="18" charset="0"/>
              </a:rPr>
              <a:t>Low dimension</a:t>
            </a:r>
          </a:p>
          <a:p>
            <a:pPr marL="285750" indent="-285750">
              <a:buFont typeface="Arial" panose="020B0604020202020204" pitchFamily="34" charset="0"/>
              <a:buChar char="•"/>
            </a:pPr>
            <a:r>
              <a:rPr lang="en-US" altLang="zh-CN" b="1" dirty="0">
                <a:latin typeface="Times New Roman" panose="02020603050405020304" pitchFamily="18" charset="0"/>
                <a:ea typeface="KaiTi" panose="02010609060101010101" pitchFamily="49" charset="-122"/>
                <a:cs typeface="Times New Roman" panose="02020603050405020304" pitchFamily="18" charset="0"/>
              </a:rPr>
              <a:t>Real number for each element</a:t>
            </a:r>
          </a:p>
          <a:p>
            <a:pPr marL="285750" indent="-285750">
              <a:buFont typeface="Arial" panose="020B0604020202020204" pitchFamily="34" charset="0"/>
              <a:buChar char="•"/>
            </a:pPr>
            <a:r>
              <a:rPr lang="en-US" altLang="zh-CN" b="1" dirty="0">
                <a:latin typeface="Times New Roman" panose="02020603050405020304" pitchFamily="18" charset="0"/>
                <a:ea typeface="KaiTi" panose="02010609060101010101" pitchFamily="49" charset="-122"/>
                <a:cs typeface="Times New Roman" panose="02020603050405020304" pitchFamily="18" charset="0"/>
              </a:rPr>
              <a:t>Distributed </a:t>
            </a:r>
          </a:p>
        </p:txBody>
      </p:sp>
      <p:pic>
        <p:nvPicPr>
          <p:cNvPr id="14" name="图片 13">
            <a:extLst>
              <a:ext uri="{FF2B5EF4-FFF2-40B4-BE49-F238E27FC236}">
                <a16:creationId xmlns:a16="http://schemas.microsoft.com/office/drawing/2014/main" id="{9EFC55DB-8607-4820-849A-9096C7B6C8C8}"/>
              </a:ext>
            </a:extLst>
          </p:cNvPr>
          <p:cNvPicPr>
            <a:picLocks noChangeAspect="1"/>
          </p:cNvPicPr>
          <p:nvPr/>
        </p:nvPicPr>
        <p:blipFill>
          <a:blip r:embed="rId6"/>
          <a:stretch>
            <a:fillRect/>
          </a:stretch>
        </p:blipFill>
        <p:spPr>
          <a:xfrm>
            <a:off x="8495663" y="2001662"/>
            <a:ext cx="2759214" cy="904972"/>
          </a:xfrm>
          <a:prstGeom prst="rect">
            <a:avLst/>
          </a:prstGeom>
        </p:spPr>
      </p:pic>
    </p:spTree>
    <p:extLst>
      <p:ext uri="{BB962C8B-B14F-4D97-AF65-F5344CB8AC3E}">
        <p14:creationId xmlns:p14="http://schemas.microsoft.com/office/powerpoint/2010/main" val="8942428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yPPT Template" id="{71975EBB-976B-114F-8B6D-B8FC27F96272}" vid="{7C12C6E6-2D7D-0B45-AD19-283B07437F4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MyPPT Template</Template>
  <TotalTime>8460</TotalTime>
  <Words>3552</Words>
  <Application>Microsoft Office PowerPoint</Application>
  <PresentationFormat>宽屏</PresentationFormat>
  <Paragraphs>332</Paragraphs>
  <Slides>59</Slides>
  <Notes>58</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59</vt:i4>
      </vt:variant>
    </vt:vector>
  </HeadingPairs>
  <TitlesOfParts>
    <vt:vector size="73" baseType="lpstr">
      <vt:lpstr>-apple-system</vt:lpstr>
      <vt:lpstr>KaiTi</vt:lpstr>
      <vt:lpstr>NimbusRomNo9L-Medi</vt:lpstr>
      <vt:lpstr>NimbusRomNo9L-Regu</vt:lpstr>
      <vt:lpstr>Noto Sans</vt:lpstr>
      <vt:lpstr>DengXian</vt:lpstr>
      <vt:lpstr>方正粗雅宋简体</vt:lpstr>
      <vt:lpstr>方正准雅宋简体</vt:lpstr>
      <vt:lpstr>黑体</vt:lpstr>
      <vt:lpstr>STFangsong</vt:lpstr>
      <vt:lpstr>Microsoft YaHei</vt:lpstr>
      <vt:lpstr>Arial</vt:lpstr>
      <vt:lpstr>Times New Roman</vt:lpstr>
      <vt:lpstr>Office 主题</vt:lpstr>
      <vt:lpstr>NeurIPS23论文分享</vt:lpstr>
      <vt:lpstr>讨论提纲</vt:lpstr>
      <vt:lpstr>会议趋势理解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脑机相关论文</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dc:title>
  <dc:creator>Qi Yu</dc:creator>
  <cp:lastModifiedBy>Liz</cp:lastModifiedBy>
  <cp:revision>533</cp:revision>
  <cp:lastPrinted>2019-10-26T05:01:47Z</cp:lastPrinted>
  <dcterms:created xsi:type="dcterms:W3CDTF">2020-06-19T06:02:24Z</dcterms:created>
  <dcterms:modified xsi:type="dcterms:W3CDTF">2024-04-19T07:20:10Z</dcterms:modified>
</cp:coreProperties>
</file>